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6"/>
  </p:notesMasterIdLst>
  <p:sldIdLst>
    <p:sldId id="257" r:id="rId5"/>
    <p:sldId id="592" r:id="rId6"/>
    <p:sldId id="593" r:id="rId7"/>
    <p:sldId id="626" r:id="rId8"/>
    <p:sldId id="625" r:id="rId9"/>
    <p:sldId id="266" r:id="rId10"/>
    <p:sldId id="620" r:id="rId11"/>
    <p:sldId id="622" r:id="rId12"/>
    <p:sldId id="623" r:id="rId13"/>
    <p:sldId id="627" r:id="rId14"/>
    <p:sldId id="629" r:id="rId15"/>
    <p:sldId id="594" r:id="rId16"/>
    <p:sldId id="624" r:id="rId17"/>
    <p:sldId id="628" r:id="rId18"/>
    <p:sldId id="630" r:id="rId19"/>
    <p:sldId id="631" r:id="rId20"/>
    <p:sldId id="632" r:id="rId21"/>
    <p:sldId id="633" r:id="rId22"/>
    <p:sldId id="634" r:id="rId23"/>
    <p:sldId id="268" r:id="rId24"/>
    <p:sldId id="269" r:id="rId2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9E0"/>
    <a:srgbClr val="6FF1EB"/>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0" autoAdjust="0"/>
    <p:restoredTop sz="85578" autoAdjust="0"/>
  </p:normalViewPr>
  <p:slideViewPr>
    <p:cSldViewPr snapToGrid="0">
      <p:cViewPr varScale="1">
        <p:scale>
          <a:sx n="138" d="100"/>
          <a:sy n="138" d="100"/>
        </p:scale>
        <p:origin x="796"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9/23/2025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6</a:t>
            </a:fld>
            <a:endParaRPr lang="en-US"/>
          </a:p>
        </p:txBody>
      </p:sp>
    </p:spTree>
    <p:extLst>
      <p:ext uri="{BB962C8B-B14F-4D97-AF65-F5344CB8AC3E}">
        <p14:creationId xmlns:p14="http://schemas.microsoft.com/office/powerpoint/2010/main" val="189642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Six Stage Five Phase Lifecycle:</a:t>
            </a:r>
          </a:p>
          <a:p>
            <a:endParaRPr lang="en-US" dirty="0"/>
          </a:p>
          <a:p>
            <a:r>
              <a:rPr lang="en-US" dirty="0"/>
              <a:t>I was struggling to create a visual analogy for explaining the Data Science Lifecycle. Then I saw my 9 month old grandson playing with his donut shaped stacking toys. </a:t>
            </a:r>
          </a:p>
          <a:p>
            <a:endParaRPr lang="en-US" dirty="0"/>
          </a:p>
          <a:p>
            <a:r>
              <a:rPr lang="en-US" dirty="0"/>
              <a:t>Bingo! It was the perfect analogy for illustrating the 3-dimenstional nature of the DS lifecycle that has both stages and phases. </a:t>
            </a:r>
          </a:p>
          <a:p>
            <a:endParaRPr lang="en-US" dirty="0"/>
          </a:p>
          <a:p>
            <a:r>
              <a:rPr lang="en-US" dirty="0"/>
              <a:t>The Data Science lifecycle is similar in many ways to the SDLC but also subtly different. What differences to you see? Why do we have these differences for Data Science applications? </a:t>
            </a:r>
          </a:p>
          <a:p>
            <a:endParaRPr lang="en-US" dirty="0"/>
          </a:p>
          <a:p>
            <a:r>
              <a:rPr lang="en-US" dirty="0"/>
              <a:t>This structure is unique to my experience. By having both phases and stages we can better capture the evolution of applications as they move from initial concepts to full production. </a:t>
            </a:r>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113884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Viable Product</a:t>
            </a:r>
          </a:p>
          <a:p>
            <a:r>
              <a:rPr lang="en-US" dirty="0"/>
              <a:t># Extract, Transform, Load</a:t>
            </a:r>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43736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Exploratory Data Analysis</a:t>
            </a:r>
          </a:p>
        </p:txBody>
      </p:sp>
      <p:sp>
        <p:nvSpPr>
          <p:cNvPr id="4" name="Slide Number Placeholder 3"/>
          <p:cNvSpPr>
            <a:spLocks noGrp="1"/>
          </p:cNvSpPr>
          <p:nvPr>
            <p:ph type="sldNum" sz="quarter" idx="5"/>
          </p:nvPr>
        </p:nvSpPr>
        <p:spPr/>
        <p:txBody>
          <a:bodyPr/>
          <a:lstStyle/>
          <a:p>
            <a:fld id="{E55DEEBF-2505-4DC8-86E0-258042D38081}" type="slidenum">
              <a:rPr lang="en-US" smtClean="0"/>
              <a:t>9</a:t>
            </a:fld>
            <a:endParaRPr lang="en-US"/>
          </a:p>
        </p:txBody>
      </p:sp>
    </p:spTree>
    <p:extLst>
      <p:ext uri="{BB962C8B-B14F-4D97-AF65-F5344CB8AC3E}">
        <p14:creationId xmlns:p14="http://schemas.microsoft.com/office/powerpoint/2010/main" val="21821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9/23/2025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9/23/2025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9/23/2025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9/23/2025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9/23/2025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9/23/2025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9/23/2025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9/23/2025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9/23/2025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9/23/2025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9/23/2025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9/23/2025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5738" y="5680637"/>
            <a:ext cx="6960524" cy="598516"/>
          </a:xfrm>
        </p:spPr>
        <p:txBody>
          <a:bodyPr anchor="t">
            <a:normAutofit/>
          </a:bodyPr>
          <a:lstStyle/>
          <a:p>
            <a:pPr algn="ctr"/>
            <a:r>
              <a:rPr lang="en-US" sz="2000" dirty="0" err="1">
                <a:solidFill>
                  <a:schemeClr val="bg1"/>
                </a:solidFill>
              </a:rPr>
              <a:t>AkA</a:t>
            </a:r>
            <a:r>
              <a:rPr lang="en-US" sz="2000" dirty="0">
                <a:solidFill>
                  <a:schemeClr val="bg1"/>
                </a:solidFill>
              </a:rPr>
              <a:t> Data Wrangling</a:t>
            </a:r>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solidFill>
                  <a:schemeClr val="bg1"/>
                </a:solidFill>
              </a:rPr>
              <a:pPr>
                <a:spcAft>
                  <a:spcPts val="600"/>
                </a:spcAft>
              </a:pPr>
              <a:t>1</a:t>
            </a:fld>
            <a:endParaRPr lang="en-US">
              <a:solidFill>
                <a:schemeClr val="bg1"/>
              </a:solidFill>
            </a:endParaRPr>
          </a:p>
        </p:txBody>
      </p:sp>
      <p:pic>
        <p:nvPicPr>
          <p:cNvPr id="5" name="Picture 4" descr="A computer on a table&#10;&#10;AI-generated content may be incorrect.">
            <a:extLst>
              <a:ext uri="{FF2B5EF4-FFF2-40B4-BE49-F238E27FC236}">
                <a16:creationId xmlns:a16="http://schemas.microsoft.com/office/drawing/2014/main" id="{8802F46C-4A4D-8CED-4673-813790A1EA95}"/>
              </a:ext>
            </a:extLst>
          </p:cNvPr>
          <p:cNvPicPr>
            <a:picLocks noChangeAspect="1"/>
          </p:cNvPicPr>
          <p:nvPr/>
        </p:nvPicPr>
        <p:blipFill>
          <a:blip r:embed="rId3"/>
          <a:stretch>
            <a:fillRect/>
          </a:stretch>
        </p:blipFill>
        <p:spPr>
          <a:xfrm>
            <a:off x="0" y="-2667000"/>
            <a:ext cx="12192000" cy="12192000"/>
          </a:xfrm>
          <a:prstGeom prst="rect">
            <a:avLst/>
          </a:prstGeom>
          <a:solidFill>
            <a:schemeClr val="bg1">
              <a:alpha val="47764"/>
            </a:schemeClr>
          </a:solidFill>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103121" y="2075930"/>
            <a:ext cx="7985759" cy="1470459"/>
          </a:xfrm>
          <a:solidFill>
            <a:schemeClr val="bg2">
              <a:lumMod val="50000"/>
              <a:alpha val="71010"/>
            </a:schemeClr>
          </a:solidFill>
        </p:spPr>
        <p:txBody>
          <a:bodyPr anchor="b">
            <a:normAutofit fontScale="90000"/>
          </a:bodyPr>
          <a:lstStyle/>
          <a:p>
            <a:pPr algn="ctr"/>
            <a:r>
              <a:rPr lang="en-US" sz="4400" i="1" dirty="0">
                <a:solidFill>
                  <a:schemeClr val="bg1"/>
                </a:solidFill>
              </a:rPr>
              <a:t>From Mess to Model: Mastering Data Preparation</a:t>
            </a:r>
            <a:endParaRPr lang="en-US" sz="4000" dirty="0">
              <a:solidFill>
                <a:schemeClr val="bg1"/>
              </a:solidFill>
            </a:endParaRPr>
          </a:p>
        </p:txBody>
      </p:sp>
      <p:sp>
        <p:nvSpPr>
          <p:cNvPr id="10" name="TextBox 9">
            <a:extLst>
              <a:ext uri="{FF2B5EF4-FFF2-40B4-BE49-F238E27FC236}">
                <a16:creationId xmlns:a16="http://schemas.microsoft.com/office/drawing/2014/main" id="{4C6AC47B-AE7C-758A-265B-743B85AE8FCE}"/>
              </a:ext>
            </a:extLst>
          </p:cNvPr>
          <p:cNvSpPr txBox="1"/>
          <p:nvPr/>
        </p:nvSpPr>
        <p:spPr>
          <a:xfrm>
            <a:off x="3692499" y="4782243"/>
            <a:ext cx="4794420" cy="400110"/>
          </a:xfrm>
          <a:prstGeom prst="rect">
            <a:avLst/>
          </a:prstGeom>
          <a:solidFill>
            <a:schemeClr val="bg2">
              <a:lumMod val="25000"/>
              <a:alpha val="76913"/>
            </a:schemeClr>
          </a:solidFill>
        </p:spPr>
        <p:txBody>
          <a:bodyPr wrap="square" rtlCol="0">
            <a:spAutoFit/>
          </a:bodyPr>
          <a:lstStyle/>
          <a:p>
            <a:pPr algn="ctr"/>
            <a:r>
              <a:rPr lang="en-US" sz="2000" dirty="0">
                <a:solidFill>
                  <a:schemeClr val="bg1"/>
                </a:solidFill>
              </a:rPr>
              <a:t>CS 180 Introduction to Data Science</a:t>
            </a:r>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16849"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16849 L -0.23032 -0.47033"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3032 -0.47033 L 0 0" pathEditMode="relative" ptsTypes="AA">
                                      <p:cBhvr>
                                        <p:cTn id="14" dur="30000" fill="hold"/>
                                        <p:tgtEl>
                                          <p:spTgt spid="5"/>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5"/>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390-5E5C-3FF8-B891-11A09BFF7E6F}"/>
              </a:ext>
            </a:extLst>
          </p:cNvPr>
          <p:cNvSpPr>
            <a:spLocks noGrp="1"/>
          </p:cNvSpPr>
          <p:nvPr>
            <p:ph type="title"/>
          </p:nvPr>
        </p:nvSpPr>
        <p:spPr/>
        <p:txBody>
          <a:bodyPr/>
          <a:lstStyle/>
          <a:p>
            <a:r>
              <a:rPr lang="en-US" dirty="0"/>
              <a:t>Pandas Data Profiling</a:t>
            </a:r>
          </a:p>
        </p:txBody>
      </p:sp>
      <p:graphicFrame>
        <p:nvGraphicFramePr>
          <p:cNvPr id="5" name="Content Placeholder 4">
            <a:extLst>
              <a:ext uri="{FF2B5EF4-FFF2-40B4-BE49-F238E27FC236}">
                <a16:creationId xmlns:a16="http://schemas.microsoft.com/office/drawing/2014/main" id="{A6BECE39-1728-FC86-206A-3508D8F99473}"/>
              </a:ext>
            </a:extLst>
          </p:cNvPr>
          <p:cNvGraphicFramePr>
            <a:graphicFrameLocks noGrp="1"/>
          </p:cNvGraphicFramePr>
          <p:nvPr>
            <p:ph idx="1"/>
            <p:extLst>
              <p:ext uri="{D42A27DB-BD31-4B8C-83A1-F6EECF244321}">
                <p14:modId xmlns:p14="http://schemas.microsoft.com/office/powerpoint/2010/main" val="93690892"/>
              </p:ext>
            </p:extLst>
          </p:nvPr>
        </p:nvGraphicFramePr>
        <p:xfrm>
          <a:off x="581025" y="1450975"/>
          <a:ext cx="11029948" cy="4950460"/>
        </p:xfrm>
        <a:graphic>
          <a:graphicData uri="http://schemas.openxmlformats.org/drawingml/2006/table">
            <a:tbl>
              <a:tblPr firstRow="1" bandRow="1">
                <a:tableStyleId>{5C22544A-7EE6-4342-B048-85BDC9FD1C3A}</a:tableStyleId>
              </a:tblPr>
              <a:tblGrid>
                <a:gridCol w="2347705">
                  <a:extLst>
                    <a:ext uri="{9D8B030D-6E8A-4147-A177-3AD203B41FA5}">
                      <a16:colId xmlns:a16="http://schemas.microsoft.com/office/drawing/2014/main" val="1839139231"/>
                    </a:ext>
                  </a:extLst>
                </a:gridCol>
                <a:gridCol w="3167269">
                  <a:extLst>
                    <a:ext uri="{9D8B030D-6E8A-4147-A177-3AD203B41FA5}">
                      <a16:colId xmlns:a16="http://schemas.microsoft.com/office/drawing/2014/main" val="371577303"/>
                    </a:ext>
                  </a:extLst>
                </a:gridCol>
                <a:gridCol w="2757487">
                  <a:extLst>
                    <a:ext uri="{9D8B030D-6E8A-4147-A177-3AD203B41FA5}">
                      <a16:colId xmlns:a16="http://schemas.microsoft.com/office/drawing/2014/main" val="3366056465"/>
                    </a:ext>
                  </a:extLst>
                </a:gridCol>
                <a:gridCol w="2757487">
                  <a:extLst>
                    <a:ext uri="{9D8B030D-6E8A-4147-A177-3AD203B41FA5}">
                      <a16:colId xmlns:a16="http://schemas.microsoft.com/office/drawing/2014/main" val="2277868959"/>
                    </a:ext>
                  </a:extLst>
                </a:gridCol>
              </a:tblGrid>
              <a:tr h="370840">
                <a:tc>
                  <a:txBody>
                    <a:bodyPr/>
                    <a:lstStyle/>
                    <a:p>
                      <a:pPr rtl="0" fontAlgn="b">
                        <a:buNone/>
                      </a:pPr>
                      <a:r>
                        <a:rPr lang="en-US" dirty="0">
                          <a:effectLst/>
                        </a:rPr>
                        <a:t>Function</a:t>
                      </a:r>
                    </a:p>
                  </a:txBody>
                  <a:tcPr marL="28575" marR="28575" marT="19050" marB="19050" anchor="b"/>
                </a:tc>
                <a:tc>
                  <a:txBody>
                    <a:bodyPr/>
                    <a:lstStyle/>
                    <a:p>
                      <a:pPr rtl="0" fontAlgn="b">
                        <a:buNone/>
                      </a:pPr>
                      <a:r>
                        <a:rPr lang="en-US">
                          <a:effectLst/>
                        </a:rPr>
                        <a:t>Purpose</a:t>
                      </a:r>
                    </a:p>
                  </a:txBody>
                  <a:tcPr marL="28575" marR="28575" marT="19050" marB="19050" anchor="b"/>
                </a:tc>
                <a:tc>
                  <a:txBody>
                    <a:bodyPr/>
                    <a:lstStyle/>
                    <a:p>
                      <a:pPr rtl="0" fontAlgn="b">
                        <a:buNone/>
                      </a:pPr>
                      <a:r>
                        <a:rPr lang="en-US">
                          <a:effectLst/>
                        </a:rPr>
                        <a:t>Best For</a:t>
                      </a:r>
                    </a:p>
                  </a:txBody>
                  <a:tcPr marL="28575" marR="28575" marT="19050" marB="19050" anchor="b"/>
                </a:tc>
                <a:tc>
                  <a:txBody>
                    <a:bodyPr/>
                    <a:lstStyle/>
                    <a:p>
                      <a:pPr rtl="0" fontAlgn="b">
                        <a:buNone/>
                      </a:pPr>
                      <a:r>
                        <a:rPr lang="en-US">
                          <a:effectLst/>
                        </a:rPr>
                        <a:t>Output</a:t>
                      </a:r>
                    </a:p>
                  </a:txBody>
                  <a:tcPr marL="28575" marR="28575" marT="19050" marB="19050" anchor="b"/>
                </a:tc>
                <a:extLst>
                  <a:ext uri="{0D108BD9-81ED-4DB2-BD59-A6C34878D82A}">
                    <a16:rowId xmlns:a16="http://schemas.microsoft.com/office/drawing/2014/main" val="2101948817"/>
                  </a:ext>
                </a:extLst>
              </a:tr>
              <a:tr h="370840">
                <a:tc>
                  <a:txBody>
                    <a:bodyPr/>
                    <a:lstStyle/>
                    <a:p>
                      <a:pPr rtl="0" fontAlgn="b">
                        <a:buNone/>
                      </a:pPr>
                      <a:r>
                        <a:rPr lang="en-US">
                          <a:effectLst/>
                        </a:rPr>
                        <a:t>df.info()</a:t>
                      </a:r>
                    </a:p>
                  </a:txBody>
                  <a:tcPr marL="28575" marR="28575" marT="19050" marB="19050" anchor="b"/>
                </a:tc>
                <a:tc>
                  <a:txBody>
                    <a:bodyPr/>
                    <a:lstStyle/>
                    <a:p>
                      <a:pPr rtl="0" fontAlgn="b">
                        <a:buNone/>
                      </a:pPr>
                      <a:r>
                        <a:rPr lang="en-US">
                          <a:effectLst/>
                        </a:rPr>
                        <a:t>Provides a technical summary of the DataFrame.</a:t>
                      </a:r>
                    </a:p>
                  </a:txBody>
                  <a:tcPr marL="28575" marR="28575" marT="19050" marB="19050" anchor="b"/>
                </a:tc>
                <a:tc>
                  <a:txBody>
                    <a:bodyPr/>
                    <a:lstStyle/>
                    <a:p>
                      <a:pPr rtl="0" fontAlgn="b">
                        <a:buNone/>
                      </a:pPr>
                      <a:r>
                        <a:rPr lang="en-US">
                          <a:effectLst/>
                        </a:rPr>
                        <a:t>Quickly checking data types and finding columns with missing values.</a:t>
                      </a:r>
                    </a:p>
                  </a:txBody>
                  <a:tcPr marL="28575" marR="28575" marT="19050" marB="19050" anchor="b"/>
                </a:tc>
                <a:tc>
                  <a:txBody>
                    <a:bodyPr/>
                    <a:lstStyle/>
                    <a:p>
                      <a:pPr rtl="0" fontAlgn="b">
                        <a:buNone/>
                      </a:pPr>
                      <a:r>
                        <a:rPr lang="en-US">
                          <a:effectLst/>
                        </a:rPr>
                        <a:t>A text summary of columns, non-null counts, and data types.</a:t>
                      </a:r>
                    </a:p>
                  </a:txBody>
                  <a:tcPr marL="0" marR="0" marT="19050" marB="19050" anchor="b"/>
                </a:tc>
                <a:extLst>
                  <a:ext uri="{0D108BD9-81ED-4DB2-BD59-A6C34878D82A}">
                    <a16:rowId xmlns:a16="http://schemas.microsoft.com/office/drawing/2014/main" val="3436580800"/>
                  </a:ext>
                </a:extLst>
              </a:tr>
              <a:tr h="370840">
                <a:tc>
                  <a:txBody>
                    <a:bodyPr/>
                    <a:lstStyle/>
                    <a:p>
                      <a:pPr rtl="0" fontAlgn="b">
                        <a:buNone/>
                      </a:pPr>
                      <a:r>
                        <a:rPr lang="en-US">
                          <a:effectLst/>
                        </a:rPr>
                        <a:t>df.describe()</a:t>
                      </a:r>
                    </a:p>
                  </a:txBody>
                  <a:tcPr marL="28575" marR="28575" marT="19050" marB="19050" anchor="b"/>
                </a:tc>
                <a:tc>
                  <a:txBody>
                    <a:bodyPr/>
                    <a:lstStyle/>
                    <a:p>
                      <a:pPr rtl="0" fontAlgn="b">
                        <a:buNone/>
                      </a:pPr>
                      <a:r>
                        <a:rPr lang="en-US">
                          <a:effectLst/>
                        </a:rPr>
                        <a:t>Generates descriptive statistics for numerical columns.</a:t>
                      </a:r>
                    </a:p>
                  </a:txBody>
                  <a:tcPr marL="28575" marR="28575" marT="19050" marB="19050" anchor="b"/>
                </a:tc>
                <a:tc>
                  <a:txBody>
                    <a:bodyPr/>
                    <a:lstStyle/>
                    <a:p>
                      <a:pPr rtl="0" fontAlgn="b">
                        <a:buNone/>
                      </a:pPr>
                      <a:r>
                        <a:rPr lang="en-US">
                          <a:effectLst/>
                        </a:rPr>
                        <a:t>Understanding the distribution, scale, and potential outliers of numerical data.</a:t>
                      </a:r>
                    </a:p>
                  </a:txBody>
                  <a:tcPr marL="28575" marR="28575" marT="19050" marB="19050" anchor="b"/>
                </a:tc>
                <a:tc>
                  <a:txBody>
                    <a:bodyPr/>
                    <a:lstStyle/>
                    <a:p>
                      <a:pPr rtl="0" fontAlgn="b">
                        <a:buNone/>
                      </a:pPr>
                      <a:r>
                        <a:rPr lang="en-US">
                          <a:effectLst/>
                        </a:rPr>
                        <a:t>A table of statistics (mean, median, min, max, etc.).</a:t>
                      </a:r>
                    </a:p>
                  </a:txBody>
                  <a:tcPr marL="0" marR="0" marT="19050" marB="19050" anchor="b"/>
                </a:tc>
                <a:extLst>
                  <a:ext uri="{0D108BD9-81ED-4DB2-BD59-A6C34878D82A}">
                    <a16:rowId xmlns:a16="http://schemas.microsoft.com/office/drawing/2014/main" val="4164776902"/>
                  </a:ext>
                </a:extLst>
              </a:tr>
              <a:tr h="370840">
                <a:tc>
                  <a:txBody>
                    <a:bodyPr/>
                    <a:lstStyle/>
                    <a:p>
                      <a:pPr rtl="0" fontAlgn="b">
                        <a:buNone/>
                      </a:pPr>
                      <a:r>
                        <a:rPr lang="en-US">
                          <a:effectLst/>
                        </a:rPr>
                        <a:t>df.isnull().sum()</a:t>
                      </a:r>
                    </a:p>
                  </a:txBody>
                  <a:tcPr marL="28575" marR="28575" marT="19050" marB="19050" anchor="b"/>
                </a:tc>
                <a:tc>
                  <a:txBody>
                    <a:bodyPr/>
                    <a:lstStyle/>
                    <a:p>
                      <a:pPr rtl="0" fontAlgn="b">
                        <a:buNone/>
                      </a:pPr>
                      <a:r>
                        <a:rPr lang="en-US" dirty="0">
                          <a:effectLst/>
                        </a:rPr>
                        <a:t>Counts the exact number of </a:t>
                      </a:r>
                      <a:r>
                        <a:rPr lang="en-US" dirty="0">
                          <a:effectLst/>
                          <a:highlight>
                            <a:srgbClr val="FFFF00"/>
                          </a:highlight>
                        </a:rPr>
                        <a:t>missing</a:t>
                      </a:r>
                      <a:r>
                        <a:rPr lang="en-US" dirty="0">
                          <a:effectLst/>
                        </a:rPr>
                        <a:t> (</a:t>
                      </a:r>
                      <a:r>
                        <a:rPr lang="en-US" dirty="0" err="1">
                          <a:effectLst/>
                        </a:rPr>
                        <a:t>NaN</a:t>
                      </a:r>
                      <a:r>
                        <a:rPr lang="en-US" dirty="0">
                          <a:effectLst/>
                        </a:rPr>
                        <a:t>) values in each column.</a:t>
                      </a:r>
                    </a:p>
                  </a:txBody>
                  <a:tcPr marL="28575" marR="28575" marT="19050" marB="19050" anchor="b"/>
                </a:tc>
                <a:tc>
                  <a:txBody>
                    <a:bodyPr/>
                    <a:lstStyle/>
                    <a:p>
                      <a:pPr rtl="0" fontAlgn="b">
                        <a:buNone/>
                      </a:pPr>
                      <a:r>
                        <a:rPr lang="en-US">
                          <a:effectLst/>
                        </a:rPr>
                        <a:t>Quantifying the severity of missing data for each feature.</a:t>
                      </a:r>
                    </a:p>
                  </a:txBody>
                  <a:tcPr marL="28575" marR="28575" marT="19050" marB="19050" anchor="b"/>
                </a:tc>
                <a:tc>
                  <a:txBody>
                    <a:bodyPr/>
                    <a:lstStyle/>
                    <a:p>
                      <a:pPr rtl="0" fontAlgn="b">
                        <a:buNone/>
                      </a:pPr>
                      <a:r>
                        <a:rPr lang="en-US">
                          <a:effectLst/>
                        </a:rPr>
                        <a:t>A Series showing each column name and its null count.</a:t>
                      </a:r>
                    </a:p>
                  </a:txBody>
                  <a:tcPr marL="0" marR="0" marT="19050" marB="19050" anchor="b"/>
                </a:tc>
                <a:extLst>
                  <a:ext uri="{0D108BD9-81ED-4DB2-BD59-A6C34878D82A}">
                    <a16:rowId xmlns:a16="http://schemas.microsoft.com/office/drawing/2014/main" val="1085430536"/>
                  </a:ext>
                </a:extLst>
              </a:tr>
              <a:tr h="370840">
                <a:tc>
                  <a:txBody>
                    <a:bodyPr/>
                    <a:lstStyle/>
                    <a:p>
                      <a:pPr rtl="0" fontAlgn="b">
                        <a:buNone/>
                      </a:pPr>
                      <a:r>
                        <a:rPr lang="en-US">
                          <a:effectLst/>
                        </a:rPr>
                        <a:t>df['col'].value_counts()</a:t>
                      </a:r>
                    </a:p>
                  </a:txBody>
                  <a:tcPr marL="28575" marR="28575" marT="19050" marB="19050" anchor="b"/>
                </a:tc>
                <a:tc>
                  <a:txBody>
                    <a:bodyPr/>
                    <a:lstStyle/>
                    <a:p>
                      <a:pPr rtl="0" fontAlgn="b">
                        <a:buNone/>
                      </a:pPr>
                      <a:r>
                        <a:rPr lang="en-US" dirty="0">
                          <a:effectLst/>
                        </a:rPr>
                        <a:t>Counts the unique values in a </a:t>
                      </a:r>
                      <a:r>
                        <a:rPr lang="en-US" dirty="0">
                          <a:effectLst/>
                          <a:highlight>
                            <a:srgbClr val="FFFF00"/>
                          </a:highlight>
                        </a:rPr>
                        <a:t>categorical</a:t>
                      </a:r>
                      <a:r>
                        <a:rPr lang="en-US" dirty="0">
                          <a:effectLst/>
                        </a:rPr>
                        <a:t> column.</a:t>
                      </a:r>
                    </a:p>
                  </a:txBody>
                  <a:tcPr marL="28575" marR="28575" marT="19050" marB="19050" anchor="b"/>
                </a:tc>
                <a:tc>
                  <a:txBody>
                    <a:bodyPr/>
                    <a:lstStyle/>
                    <a:p>
                      <a:pPr rtl="0" fontAlgn="b">
                        <a:buNone/>
                      </a:pPr>
                      <a:r>
                        <a:rPr lang="en-US">
                          <a:effectLst/>
                        </a:rPr>
                        <a:t>Analyzing the distribution of categories and spotting inconsistencies.</a:t>
                      </a:r>
                    </a:p>
                  </a:txBody>
                  <a:tcPr marL="28575" marR="28575" marT="19050" marB="19050" anchor="b"/>
                </a:tc>
                <a:tc>
                  <a:txBody>
                    <a:bodyPr/>
                    <a:lstStyle/>
                    <a:p>
                      <a:pPr rtl="0" fontAlgn="b">
                        <a:buNone/>
                      </a:pPr>
                      <a:r>
                        <a:rPr lang="en-US">
                          <a:effectLst/>
                        </a:rPr>
                        <a:t>A Series of unique values and their frequencies.</a:t>
                      </a:r>
                    </a:p>
                  </a:txBody>
                  <a:tcPr marL="0" marR="0" marT="19050" marB="19050" anchor="b"/>
                </a:tc>
                <a:extLst>
                  <a:ext uri="{0D108BD9-81ED-4DB2-BD59-A6C34878D82A}">
                    <a16:rowId xmlns:a16="http://schemas.microsoft.com/office/drawing/2014/main" val="1900772626"/>
                  </a:ext>
                </a:extLst>
              </a:tr>
              <a:tr h="370840">
                <a:tc>
                  <a:txBody>
                    <a:bodyPr/>
                    <a:lstStyle/>
                    <a:p>
                      <a:pPr rtl="0" fontAlgn="b">
                        <a:buNone/>
                      </a:pPr>
                      <a:r>
                        <a:rPr lang="en-US">
                          <a:effectLst/>
                        </a:rPr>
                        <a:t>df.duplicated().sum()</a:t>
                      </a:r>
                    </a:p>
                  </a:txBody>
                  <a:tcPr marL="28575" marR="28575" marT="19050" marB="19050" anchor="b"/>
                </a:tc>
                <a:tc>
                  <a:txBody>
                    <a:bodyPr/>
                    <a:lstStyle/>
                    <a:p>
                      <a:pPr rtl="0" fontAlgn="b">
                        <a:buNone/>
                      </a:pPr>
                      <a:r>
                        <a:rPr lang="en-US" dirty="0">
                          <a:effectLst/>
                        </a:rPr>
                        <a:t>Counts the total number of </a:t>
                      </a:r>
                      <a:r>
                        <a:rPr lang="en-US" dirty="0">
                          <a:effectLst/>
                          <a:highlight>
                            <a:srgbClr val="FFFF00"/>
                          </a:highlight>
                        </a:rPr>
                        <a:t>duplicate</a:t>
                      </a:r>
                      <a:r>
                        <a:rPr lang="en-US" dirty="0">
                          <a:effectLst/>
                        </a:rPr>
                        <a:t> rows.</a:t>
                      </a:r>
                    </a:p>
                  </a:txBody>
                  <a:tcPr marL="28575" marR="28575" marT="19050" marB="19050" anchor="b"/>
                </a:tc>
                <a:tc>
                  <a:txBody>
                    <a:bodyPr/>
                    <a:lstStyle/>
                    <a:p>
                      <a:pPr rtl="0" fontAlgn="b">
                        <a:buNone/>
                      </a:pPr>
                      <a:r>
                        <a:rPr lang="en-US">
                          <a:effectLst/>
                        </a:rPr>
                        <a:t>Checking for data redundancy and integrity issues.</a:t>
                      </a:r>
                    </a:p>
                  </a:txBody>
                  <a:tcPr marL="28575" marR="28575" marT="19050" marB="19050" anchor="b"/>
                </a:tc>
                <a:tc>
                  <a:txBody>
                    <a:bodyPr/>
                    <a:lstStyle/>
                    <a:p>
                      <a:pPr rtl="0" fontAlgn="b">
                        <a:buNone/>
                      </a:pPr>
                      <a:r>
                        <a:rPr lang="en-US" dirty="0">
                          <a:effectLst/>
                        </a:rPr>
                        <a:t>A single integer representing the number of duplicate rows.</a:t>
                      </a:r>
                    </a:p>
                  </a:txBody>
                  <a:tcPr marL="0" marR="0" marT="19050" marB="19050" anchor="b"/>
                </a:tc>
                <a:extLst>
                  <a:ext uri="{0D108BD9-81ED-4DB2-BD59-A6C34878D82A}">
                    <a16:rowId xmlns:a16="http://schemas.microsoft.com/office/drawing/2014/main" val="1728203527"/>
                  </a:ext>
                </a:extLst>
              </a:tr>
            </a:tbl>
          </a:graphicData>
        </a:graphic>
      </p:graphicFrame>
      <p:sp>
        <p:nvSpPr>
          <p:cNvPr id="4" name="Slide Number Placeholder 3">
            <a:extLst>
              <a:ext uri="{FF2B5EF4-FFF2-40B4-BE49-F238E27FC236}">
                <a16:creationId xmlns:a16="http://schemas.microsoft.com/office/drawing/2014/main" id="{76E402B4-C341-1D3D-FE10-B83975B748DF}"/>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4039522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65ABD-3CBC-7772-F02A-87DADB8F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76D9-BFD4-DBF8-A684-A3037F780080}"/>
              </a:ext>
            </a:extLst>
          </p:cNvPr>
          <p:cNvSpPr>
            <a:spLocks noGrp="1"/>
          </p:cNvSpPr>
          <p:nvPr>
            <p:ph type="title"/>
          </p:nvPr>
        </p:nvSpPr>
        <p:spPr/>
        <p:txBody>
          <a:bodyPr/>
          <a:lstStyle/>
          <a:p>
            <a:r>
              <a:rPr lang="en-US" dirty="0"/>
              <a:t>Automated Data Profiling</a:t>
            </a:r>
          </a:p>
        </p:txBody>
      </p:sp>
      <p:sp>
        <p:nvSpPr>
          <p:cNvPr id="4" name="Slide Number Placeholder 3">
            <a:extLst>
              <a:ext uri="{FF2B5EF4-FFF2-40B4-BE49-F238E27FC236}">
                <a16:creationId xmlns:a16="http://schemas.microsoft.com/office/drawing/2014/main" id="{AEB4F96A-B8FB-FC7F-6AAA-C260748852C9}"/>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9" name="Content Placeholder 8">
            <a:extLst>
              <a:ext uri="{FF2B5EF4-FFF2-40B4-BE49-F238E27FC236}">
                <a16:creationId xmlns:a16="http://schemas.microsoft.com/office/drawing/2014/main" id="{27B94E9E-B20B-18F6-2948-E804F30FA82E}"/>
              </a:ext>
            </a:extLst>
          </p:cNvPr>
          <p:cNvSpPr>
            <a:spLocks noGrp="1"/>
          </p:cNvSpPr>
          <p:nvPr>
            <p:ph idx="1"/>
          </p:nvPr>
        </p:nvSpPr>
        <p:spPr>
          <a:xfrm>
            <a:off x="581192" y="1451113"/>
            <a:ext cx="8167391" cy="4524237"/>
          </a:xfrm>
        </p:spPr>
        <p:txBody>
          <a:bodyPr>
            <a:normAutofit/>
          </a:bodyPr>
          <a:lstStyle/>
          <a:p>
            <a:pPr marL="0" indent="0">
              <a:buNone/>
            </a:pPr>
            <a:r>
              <a:rPr lang="en-US" sz="2000" dirty="0"/>
              <a:t>These libraries are designed to give you a comprehensive overview of your dataset with minimal code, saving you a significant amount of time during the initial exploratory phase.</a:t>
            </a:r>
          </a:p>
          <a:p>
            <a:r>
              <a:rPr lang="en-US" sz="2000" b="1" dirty="0" err="1"/>
              <a:t>ydata</a:t>
            </a:r>
            <a:r>
              <a:rPr lang="en-US" sz="2000" b="1" dirty="0"/>
              <a:t>-profiling</a:t>
            </a:r>
            <a:r>
              <a:rPr lang="en-US" sz="2000" dirty="0"/>
              <a:t>: The most popular choice for generating a detailed, interactive HTML report that covers everything from missing values and correlations to data distributions.</a:t>
            </a:r>
          </a:p>
          <a:p>
            <a:r>
              <a:rPr lang="en-US" sz="2000" b="1" dirty="0" err="1"/>
              <a:t>Sweetviz</a:t>
            </a:r>
            <a:r>
              <a:rPr lang="en-US" sz="2000" dirty="0"/>
              <a:t>: Excellent for creating beautiful, visual reports and is especially powerful for comparing two datasets (like a training and a testing set).</a:t>
            </a:r>
          </a:p>
          <a:p>
            <a:endParaRPr lang="en-US" sz="2000" dirty="0"/>
          </a:p>
        </p:txBody>
      </p:sp>
    </p:spTree>
    <p:extLst>
      <p:ext uri="{BB962C8B-B14F-4D97-AF65-F5344CB8AC3E}">
        <p14:creationId xmlns:p14="http://schemas.microsoft.com/office/powerpoint/2010/main" val="306136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3D30-6DBC-A016-25DF-81E5BF23D741}"/>
              </a:ext>
            </a:extLst>
          </p:cNvPr>
          <p:cNvSpPr>
            <a:spLocks noGrp="1"/>
          </p:cNvSpPr>
          <p:nvPr>
            <p:ph type="title"/>
          </p:nvPr>
        </p:nvSpPr>
        <p:spPr>
          <a:xfrm>
            <a:off x="581191" y="702156"/>
            <a:ext cx="7436373" cy="550174"/>
          </a:xfrm>
        </p:spPr>
        <p:txBody>
          <a:bodyPr>
            <a:normAutofit/>
          </a:bodyPr>
          <a:lstStyle/>
          <a:p>
            <a:r>
              <a:rPr lang="en-US" dirty="0"/>
              <a:t>The zyBook Data Preparation Process</a:t>
            </a:r>
          </a:p>
        </p:txBody>
      </p:sp>
      <p:pic>
        <p:nvPicPr>
          <p:cNvPr id="5" name="Content Placeholder 4">
            <a:extLst>
              <a:ext uri="{FF2B5EF4-FFF2-40B4-BE49-F238E27FC236}">
                <a16:creationId xmlns:a16="http://schemas.microsoft.com/office/drawing/2014/main" id="{478C1523-02C7-C2AB-CBE0-1BE964C11741}"/>
              </a:ext>
            </a:extLst>
          </p:cNvPr>
          <p:cNvPicPr>
            <a:picLocks noGrp="1" noChangeAspect="1"/>
          </p:cNvPicPr>
          <p:nvPr>
            <p:ph idx="1"/>
          </p:nvPr>
        </p:nvPicPr>
        <p:blipFill>
          <a:blip r:embed="rId2"/>
          <a:stretch>
            <a:fillRect/>
          </a:stretch>
        </p:blipFill>
        <p:spPr>
          <a:xfrm>
            <a:off x="894041" y="1575934"/>
            <a:ext cx="10190514" cy="4524375"/>
          </a:xfrm>
          <a:prstGeom prst="rect">
            <a:avLst/>
          </a:prstGeom>
        </p:spPr>
      </p:pic>
      <p:sp>
        <p:nvSpPr>
          <p:cNvPr id="4" name="Slide Number Placeholder 3">
            <a:extLst>
              <a:ext uri="{FF2B5EF4-FFF2-40B4-BE49-F238E27FC236}">
                <a16:creationId xmlns:a16="http://schemas.microsoft.com/office/drawing/2014/main" id="{FCE047D9-3DF6-1A77-DF30-3A9F6DE9C658}"/>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Rectangle 5">
            <a:extLst>
              <a:ext uri="{FF2B5EF4-FFF2-40B4-BE49-F238E27FC236}">
                <a16:creationId xmlns:a16="http://schemas.microsoft.com/office/drawing/2014/main" id="{1357C4DC-5399-24A3-A473-09A8DB9307A3}"/>
              </a:ext>
            </a:extLst>
          </p:cNvPr>
          <p:cNvSpPr/>
          <p:nvPr/>
        </p:nvSpPr>
        <p:spPr>
          <a:xfrm>
            <a:off x="1019964" y="3200766"/>
            <a:ext cx="6203068" cy="633816"/>
          </a:xfrm>
          <a:prstGeom prst="rect">
            <a:avLst/>
          </a:prstGeom>
          <a:solidFill>
            <a:srgbClr val="FF0000">
              <a:alpha val="75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145D46-4AAD-6B8A-E0DC-BDB8DFA41C31}"/>
              </a:ext>
            </a:extLst>
          </p:cNvPr>
          <p:cNvSpPr txBox="1"/>
          <p:nvPr/>
        </p:nvSpPr>
        <p:spPr>
          <a:xfrm>
            <a:off x="7348954" y="3200765"/>
            <a:ext cx="3735601" cy="1754326"/>
          </a:xfrm>
          <a:prstGeom prst="rect">
            <a:avLst/>
          </a:prstGeom>
          <a:solidFill>
            <a:schemeClr val="bg1"/>
          </a:solidFill>
        </p:spPr>
        <p:txBody>
          <a:bodyPr wrap="square" rtlCol="0">
            <a:spAutoFit/>
          </a:bodyPr>
          <a:lstStyle/>
          <a:p>
            <a:r>
              <a:rPr lang="en-US" dirty="0"/>
              <a:t>Not in the correct sequence. You should not do any transformations on the data until after it has been initially cleaned. Otherwise, you are wasting operations and may generate errors</a:t>
            </a:r>
          </a:p>
        </p:txBody>
      </p:sp>
    </p:spTree>
    <p:extLst>
      <p:ext uri="{BB962C8B-B14F-4D97-AF65-F5344CB8AC3E}">
        <p14:creationId xmlns:p14="http://schemas.microsoft.com/office/powerpoint/2010/main" val="20645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8C7E-68AD-B96F-94AF-6B5EA4676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13477-EA52-F1D2-D7EE-ED2794146421}"/>
              </a:ext>
            </a:extLst>
          </p:cNvPr>
          <p:cNvSpPr>
            <a:spLocks noGrp="1"/>
          </p:cNvSpPr>
          <p:nvPr>
            <p:ph type="title"/>
          </p:nvPr>
        </p:nvSpPr>
        <p:spPr>
          <a:xfrm>
            <a:off x="581191" y="702156"/>
            <a:ext cx="7438344" cy="533520"/>
          </a:xfrm>
        </p:spPr>
        <p:txBody>
          <a:bodyPr>
            <a:noAutofit/>
          </a:bodyPr>
          <a:lstStyle/>
          <a:p>
            <a:r>
              <a:rPr lang="en-US" dirty="0"/>
              <a:t>The </a:t>
            </a:r>
            <a:r>
              <a:rPr lang="en-US" dirty="0">
                <a:solidFill>
                  <a:srgbClr val="FF0000"/>
                </a:solidFill>
              </a:rPr>
              <a:t>Updated</a:t>
            </a:r>
            <a:r>
              <a:rPr lang="en-US" dirty="0"/>
              <a:t> Data Preparation Process</a:t>
            </a:r>
          </a:p>
        </p:txBody>
      </p:sp>
      <p:sp>
        <p:nvSpPr>
          <p:cNvPr id="4" name="Slide Number Placeholder 3">
            <a:extLst>
              <a:ext uri="{FF2B5EF4-FFF2-40B4-BE49-F238E27FC236}">
                <a16:creationId xmlns:a16="http://schemas.microsoft.com/office/drawing/2014/main" id="{02C48FD6-D73A-84C2-5118-A514951E45CE}"/>
              </a:ext>
            </a:extLst>
          </p:cNvPr>
          <p:cNvSpPr>
            <a:spLocks noGrp="1"/>
          </p:cNvSpPr>
          <p:nvPr>
            <p:ph type="sldNum" sz="quarter" idx="12"/>
          </p:nvPr>
        </p:nvSpPr>
        <p:spPr/>
        <p:txBody>
          <a:bodyPr/>
          <a:lstStyle/>
          <a:p>
            <a:fld id="{3A98EE3D-8CD1-4C3F-BD1C-C98C9596463C}" type="slidenum">
              <a:rPr lang="en-US" smtClean="0"/>
              <a:t>13</a:t>
            </a:fld>
            <a:endParaRPr lang="en-US" dirty="0"/>
          </a:p>
        </p:txBody>
      </p:sp>
      <p:graphicFrame>
        <p:nvGraphicFramePr>
          <p:cNvPr id="7" name="Content Placeholder 6">
            <a:extLst>
              <a:ext uri="{FF2B5EF4-FFF2-40B4-BE49-F238E27FC236}">
                <a16:creationId xmlns:a16="http://schemas.microsoft.com/office/drawing/2014/main" id="{28F6D1F5-5742-629C-D7FE-C9CE81CAC34C}"/>
              </a:ext>
            </a:extLst>
          </p:cNvPr>
          <p:cNvGraphicFramePr>
            <a:graphicFrameLocks noGrp="1"/>
          </p:cNvGraphicFramePr>
          <p:nvPr>
            <p:ph idx="1"/>
            <p:extLst>
              <p:ext uri="{D42A27DB-BD31-4B8C-83A1-F6EECF244321}">
                <p14:modId xmlns:p14="http://schemas.microsoft.com/office/powerpoint/2010/main" val="4055476534"/>
              </p:ext>
            </p:extLst>
          </p:nvPr>
        </p:nvGraphicFramePr>
        <p:xfrm>
          <a:off x="1120877" y="1807209"/>
          <a:ext cx="9822426" cy="3576230"/>
        </p:xfrm>
        <a:graphic>
          <a:graphicData uri="http://schemas.openxmlformats.org/drawingml/2006/table">
            <a:tbl>
              <a:tblPr firstRow="1" bandRow="1">
                <a:tableStyleId>{8EC20E35-A176-4012-BC5E-935CFFF8708E}</a:tableStyleId>
              </a:tblPr>
              <a:tblGrid>
                <a:gridCol w="2256504">
                  <a:extLst>
                    <a:ext uri="{9D8B030D-6E8A-4147-A177-3AD203B41FA5}">
                      <a16:colId xmlns:a16="http://schemas.microsoft.com/office/drawing/2014/main" val="3750929516"/>
                    </a:ext>
                  </a:extLst>
                </a:gridCol>
                <a:gridCol w="7565922">
                  <a:extLst>
                    <a:ext uri="{9D8B030D-6E8A-4147-A177-3AD203B41FA5}">
                      <a16:colId xmlns:a16="http://schemas.microsoft.com/office/drawing/2014/main" val="400028585"/>
                    </a:ext>
                  </a:extLst>
                </a:gridCol>
              </a:tblGrid>
              <a:tr h="417271">
                <a:tc>
                  <a:txBody>
                    <a:bodyPr/>
                    <a:lstStyle/>
                    <a:p>
                      <a:pPr algn="ctr" rtl="0" fontAlgn="b">
                        <a:buNone/>
                      </a:pPr>
                      <a:r>
                        <a:rPr lang="en-US" dirty="0">
                          <a:effectLst/>
                        </a:rPr>
                        <a:t>Step</a:t>
                      </a:r>
                    </a:p>
                  </a:txBody>
                  <a:tcPr marL="28575" marR="28575" marT="19050" marB="19050" anchor="b"/>
                </a:tc>
                <a:tc>
                  <a:txBody>
                    <a:bodyPr/>
                    <a:lstStyle/>
                    <a:p>
                      <a:pPr algn="ctr" rtl="0" fontAlgn="b">
                        <a:buNone/>
                      </a:pPr>
                      <a:r>
                        <a:rPr lang="en-US" dirty="0">
                          <a:effectLst/>
                        </a:rPr>
                        <a:t>Description</a:t>
                      </a:r>
                    </a:p>
                  </a:txBody>
                  <a:tcPr marL="28575" marR="28575" marT="19050" marB="19050" anchor="b"/>
                </a:tc>
                <a:extLst>
                  <a:ext uri="{0D108BD9-81ED-4DB2-BD59-A6C34878D82A}">
                    <a16:rowId xmlns:a16="http://schemas.microsoft.com/office/drawing/2014/main" val="3269104343"/>
                  </a:ext>
                </a:extLst>
              </a:tr>
              <a:tr h="660203">
                <a:tc>
                  <a:txBody>
                    <a:bodyPr/>
                    <a:lstStyle/>
                    <a:p>
                      <a:pPr rtl="0" fontAlgn="b">
                        <a:buNone/>
                      </a:pPr>
                      <a:r>
                        <a:rPr lang="en-US" dirty="0">
                          <a:effectLst/>
                        </a:rPr>
                        <a:t>Step 1: </a:t>
                      </a:r>
                      <a:r>
                        <a:rPr lang="en-US" dirty="0">
                          <a:effectLst/>
                          <a:highlight>
                            <a:srgbClr val="FFFF00"/>
                          </a:highlight>
                        </a:rPr>
                        <a:t>Profiling</a:t>
                      </a:r>
                    </a:p>
                  </a:txBody>
                  <a:tcPr marL="28575" marR="28575" marT="19050" marB="19050" anchor="b"/>
                </a:tc>
                <a:tc>
                  <a:txBody>
                    <a:bodyPr/>
                    <a:lstStyle/>
                    <a:p>
                      <a:pPr rtl="0" fontAlgn="b">
                        <a:buNone/>
                      </a:pPr>
                      <a:r>
                        <a:rPr lang="en-US" dirty="0">
                          <a:effectLst/>
                        </a:rPr>
                        <a:t>Data Profiling, also called data exploration, familiarizes the data scientist with source data in preparation for subsequent steps.</a:t>
                      </a:r>
                    </a:p>
                  </a:txBody>
                  <a:tcPr marL="0" marR="0" marT="19050" marB="19050" anchor="b"/>
                </a:tc>
                <a:extLst>
                  <a:ext uri="{0D108BD9-81ED-4DB2-BD59-A6C34878D82A}">
                    <a16:rowId xmlns:a16="http://schemas.microsoft.com/office/drawing/2014/main" val="350619522"/>
                  </a:ext>
                </a:extLst>
              </a:tr>
              <a:tr h="417271">
                <a:tc>
                  <a:txBody>
                    <a:bodyPr/>
                    <a:lstStyle/>
                    <a:p>
                      <a:pPr rtl="0" fontAlgn="b">
                        <a:buNone/>
                      </a:pPr>
                      <a:r>
                        <a:rPr lang="en-US" dirty="0">
                          <a:effectLst/>
                        </a:rPr>
                        <a:t>Step 2: </a:t>
                      </a:r>
                      <a:r>
                        <a:rPr lang="en-US" dirty="0">
                          <a:effectLst/>
                          <a:highlight>
                            <a:srgbClr val="FFFF00"/>
                          </a:highlight>
                        </a:rPr>
                        <a:t>Cleaning</a:t>
                      </a:r>
                    </a:p>
                  </a:txBody>
                  <a:tcPr marL="28575" marR="28575" marT="19050" marB="19050" anchor="b"/>
                </a:tc>
                <a:tc>
                  <a:txBody>
                    <a:bodyPr/>
                    <a:lstStyle/>
                    <a:p>
                      <a:pPr rtl="0" fontAlgn="b">
                        <a:buNone/>
                      </a:pPr>
                      <a:r>
                        <a:rPr lang="en-US" dirty="0">
                          <a:effectLst/>
                        </a:rPr>
                        <a:t>Cleaning data removes or replaces missing and outlier data.</a:t>
                      </a:r>
                    </a:p>
                  </a:txBody>
                  <a:tcPr marL="0" marR="0" marT="19050" marB="19050" anchor="b"/>
                </a:tc>
                <a:extLst>
                  <a:ext uri="{0D108BD9-81ED-4DB2-BD59-A6C34878D82A}">
                    <a16:rowId xmlns:a16="http://schemas.microsoft.com/office/drawing/2014/main" val="4032748052"/>
                  </a:ext>
                </a:extLst>
              </a:tr>
              <a:tr h="417271">
                <a:tc>
                  <a:txBody>
                    <a:bodyPr/>
                    <a:lstStyle/>
                    <a:p>
                      <a:pPr rtl="0" fontAlgn="b">
                        <a:buNone/>
                      </a:pPr>
                      <a:r>
                        <a:rPr lang="en-US" dirty="0">
                          <a:effectLst/>
                        </a:rPr>
                        <a:t>Step 3: </a:t>
                      </a:r>
                      <a:r>
                        <a:rPr lang="en-US" dirty="0">
                          <a:effectLst/>
                          <a:highlight>
                            <a:srgbClr val="FFFF00"/>
                          </a:highlight>
                        </a:rPr>
                        <a:t>Feature Gen</a:t>
                      </a:r>
                    </a:p>
                  </a:txBody>
                  <a:tcPr marL="28575" marR="28575" marT="19050" marB="19050" anchor="b"/>
                </a:tc>
                <a:tc>
                  <a:txBody>
                    <a:bodyPr/>
                    <a:lstStyle/>
                    <a:p>
                      <a:pPr rtl="0" fontAlgn="b">
                        <a:buNone/>
                      </a:pPr>
                      <a:r>
                        <a:rPr lang="en-US" dirty="0">
                          <a:effectLst/>
                        </a:rPr>
                        <a:t>Enriching data </a:t>
                      </a:r>
                      <a:r>
                        <a:rPr lang="en-US" dirty="0">
                          <a:effectLst/>
                          <a:highlight>
                            <a:srgbClr val="FFFF00"/>
                          </a:highlight>
                        </a:rPr>
                        <a:t>derives</a:t>
                      </a:r>
                      <a:r>
                        <a:rPr lang="en-US" dirty="0">
                          <a:effectLst/>
                        </a:rPr>
                        <a:t> new features from existing features and appends new data from external sources.</a:t>
                      </a:r>
                    </a:p>
                  </a:txBody>
                  <a:tcPr marL="0" marR="0" marT="19050" marB="19050" anchor="b"/>
                </a:tc>
                <a:extLst>
                  <a:ext uri="{0D108BD9-81ED-4DB2-BD59-A6C34878D82A}">
                    <a16:rowId xmlns:a16="http://schemas.microsoft.com/office/drawing/2014/main" val="2852723782"/>
                  </a:ext>
                </a:extLst>
              </a:tr>
              <a:tr h="417271">
                <a:tc>
                  <a:txBody>
                    <a:bodyPr/>
                    <a:lstStyle/>
                    <a:p>
                      <a:pPr rtl="0" fontAlgn="b">
                        <a:buNone/>
                      </a:pPr>
                      <a:r>
                        <a:rPr lang="en-US" dirty="0">
                          <a:effectLst/>
                        </a:rPr>
                        <a:t>Step 4: </a:t>
                      </a:r>
                      <a:r>
                        <a:rPr lang="en-US" dirty="0">
                          <a:effectLst/>
                          <a:highlight>
                            <a:srgbClr val="FFFF00"/>
                          </a:highlight>
                        </a:rPr>
                        <a:t>Transform</a:t>
                      </a:r>
                    </a:p>
                  </a:txBody>
                  <a:tcPr marL="28575" marR="28575" marT="19050" marB="19050" anchor="b"/>
                </a:tc>
                <a:tc>
                  <a:txBody>
                    <a:bodyPr/>
                    <a:lstStyle/>
                    <a:p>
                      <a:pPr rtl="0" fontAlgn="b">
                        <a:buNone/>
                      </a:pPr>
                      <a:r>
                        <a:rPr lang="en-US" dirty="0">
                          <a:effectLst/>
                        </a:rPr>
                        <a:t>Structuring data </a:t>
                      </a:r>
                      <a:r>
                        <a:rPr lang="en-US" dirty="0">
                          <a:effectLst/>
                          <a:highlight>
                            <a:srgbClr val="FFFF00"/>
                          </a:highlight>
                        </a:rPr>
                        <a:t>transforms</a:t>
                      </a:r>
                      <a:r>
                        <a:rPr lang="en-US" dirty="0">
                          <a:effectLst/>
                        </a:rPr>
                        <a:t> to uniform formats, units, and scales.</a:t>
                      </a:r>
                    </a:p>
                  </a:txBody>
                  <a:tcPr marL="0" marR="0" marT="19050" marB="19050" anchor="b"/>
                </a:tc>
                <a:extLst>
                  <a:ext uri="{0D108BD9-81ED-4DB2-BD59-A6C34878D82A}">
                    <a16:rowId xmlns:a16="http://schemas.microsoft.com/office/drawing/2014/main" val="2579733404"/>
                  </a:ext>
                </a:extLst>
              </a:tr>
              <a:tr h="417271">
                <a:tc>
                  <a:txBody>
                    <a:bodyPr/>
                    <a:lstStyle/>
                    <a:p>
                      <a:pPr rtl="0" fontAlgn="b">
                        <a:buNone/>
                      </a:pPr>
                      <a:r>
                        <a:rPr lang="en-US" dirty="0">
                          <a:effectLst/>
                        </a:rPr>
                        <a:t>Step 5: Validating</a:t>
                      </a:r>
                    </a:p>
                  </a:txBody>
                  <a:tcPr marL="28575" marR="28575" marT="19050" marB="19050" anchor="b"/>
                </a:tc>
                <a:tc>
                  <a:txBody>
                    <a:bodyPr/>
                    <a:lstStyle/>
                    <a:p>
                      <a:pPr rtl="0" fontAlgn="b">
                        <a:buNone/>
                      </a:pPr>
                      <a:r>
                        <a:rPr lang="en-US" dirty="0">
                          <a:effectLst/>
                        </a:rPr>
                        <a:t>Validating data verifies that the dataset is internally consistent and accurate.</a:t>
                      </a:r>
                    </a:p>
                  </a:txBody>
                  <a:tcPr marL="0" marR="0" marT="19050" marB="19050" anchor="b"/>
                </a:tc>
                <a:extLst>
                  <a:ext uri="{0D108BD9-81ED-4DB2-BD59-A6C34878D82A}">
                    <a16:rowId xmlns:a16="http://schemas.microsoft.com/office/drawing/2014/main" val="2832455709"/>
                  </a:ext>
                </a:extLst>
              </a:tr>
              <a:tr h="660203">
                <a:tc>
                  <a:txBody>
                    <a:bodyPr/>
                    <a:lstStyle/>
                    <a:p>
                      <a:pPr rtl="0" fontAlgn="b">
                        <a:buNone/>
                      </a:pPr>
                      <a:r>
                        <a:rPr lang="en-US">
                          <a:effectLst/>
                        </a:rPr>
                        <a:t>Step 6: Publishing</a:t>
                      </a:r>
                    </a:p>
                  </a:txBody>
                  <a:tcPr marL="28575" marR="28575" marT="19050" marB="19050" anchor="b"/>
                </a:tc>
                <a:tc>
                  <a:txBody>
                    <a:bodyPr/>
                    <a:lstStyle/>
                    <a:p>
                      <a:pPr rtl="0" fontAlgn="b">
                        <a:buNone/>
                      </a:pPr>
                      <a:r>
                        <a:rPr lang="en-US" dirty="0">
                          <a:effectLst/>
                        </a:rPr>
                        <a:t>Publishing data makes the dataset available to other data scientists by storing data in a database, uploading data to the cloud, or distributing data files.</a:t>
                      </a:r>
                    </a:p>
                  </a:txBody>
                  <a:tcPr marL="0" marR="0" marT="19050" marB="19050" anchor="b"/>
                </a:tc>
                <a:extLst>
                  <a:ext uri="{0D108BD9-81ED-4DB2-BD59-A6C34878D82A}">
                    <a16:rowId xmlns:a16="http://schemas.microsoft.com/office/drawing/2014/main" val="3141100995"/>
                  </a:ext>
                </a:extLst>
              </a:tr>
            </a:tbl>
          </a:graphicData>
        </a:graphic>
      </p:graphicFrame>
      <p:sp>
        <p:nvSpPr>
          <p:cNvPr id="8" name="TextBox 7">
            <a:extLst>
              <a:ext uri="{FF2B5EF4-FFF2-40B4-BE49-F238E27FC236}">
                <a16:creationId xmlns:a16="http://schemas.microsoft.com/office/drawing/2014/main" id="{6923D103-B70A-46B3-810E-45EDEDAABDB8}"/>
              </a:ext>
            </a:extLst>
          </p:cNvPr>
          <p:cNvSpPr txBox="1"/>
          <p:nvPr/>
        </p:nvSpPr>
        <p:spPr>
          <a:xfrm>
            <a:off x="2226365" y="5791200"/>
            <a:ext cx="6122505" cy="646331"/>
          </a:xfrm>
          <a:prstGeom prst="rect">
            <a:avLst/>
          </a:prstGeom>
          <a:noFill/>
        </p:spPr>
        <p:txBody>
          <a:bodyPr wrap="square" rtlCol="0">
            <a:spAutoFit/>
          </a:bodyPr>
          <a:lstStyle/>
          <a:p>
            <a:r>
              <a:rPr lang="en-US" dirty="0"/>
              <a:t>This is an iterative process.  As new features/data are received, cycle through each step again.</a:t>
            </a:r>
          </a:p>
        </p:txBody>
      </p:sp>
    </p:spTree>
    <p:extLst>
      <p:ext uri="{BB962C8B-B14F-4D97-AF65-F5344CB8AC3E}">
        <p14:creationId xmlns:p14="http://schemas.microsoft.com/office/powerpoint/2010/main" val="314052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69AF-22E5-F0A4-D025-5EEC6F6317E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634DA3A2-B782-D936-D107-4AF28C6868E7}"/>
              </a:ext>
            </a:extLst>
          </p:cNvPr>
          <p:cNvSpPr>
            <a:spLocks noGrp="1"/>
          </p:cNvSpPr>
          <p:nvPr>
            <p:ph idx="1"/>
          </p:nvPr>
        </p:nvSpPr>
        <p:spPr/>
        <p:txBody>
          <a:bodyPr>
            <a:normAutofit fontScale="92500" lnSpcReduction="20000"/>
          </a:bodyPr>
          <a:lstStyle/>
          <a:p>
            <a:r>
              <a:rPr lang="en-US" sz="2000" b="1" dirty="0"/>
              <a:t>Missing Values</a:t>
            </a:r>
            <a:endParaRPr lang="en-US" sz="2000" dirty="0"/>
          </a:p>
          <a:p>
            <a:pPr lvl="1"/>
            <a:r>
              <a:rPr lang="en-US" sz="1800" dirty="0"/>
              <a:t>Code snippet with </a:t>
            </a:r>
            <a:r>
              <a:rPr lang="en-US" sz="1800" dirty="0" err="1"/>
              <a:t>fillna</a:t>
            </a:r>
            <a:r>
              <a:rPr lang="en-US" sz="1800" dirty="0"/>
              <a:t>().</a:t>
            </a:r>
          </a:p>
          <a:p>
            <a:pPr lvl="1"/>
            <a:r>
              <a:rPr lang="en-US" sz="1800" dirty="0"/>
              <a:t>Visual: Table before/after missing value imputation.</a:t>
            </a:r>
          </a:p>
          <a:p>
            <a:r>
              <a:rPr lang="en-US" sz="2000" b="1" dirty="0"/>
              <a:t>Inconsistencies</a:t>
            </a:r>
            <a:endParaRPr lang="en-US" sz="2000" dirty="0"/>
          </a:p>
          <a:p>
            <a:pPr lvl="1"/>
            <a:r>
              <a:rPr lang="en-US" sz="1800" dirty="0"/>
              <a:t>Example: “CA” vs “California.”</a:t>
            </a:r>
          </a:p>
          <a:p>
            <a:pPr lvl="1"/>
            <a:r>
              <a:rPr lang="en-US" sz="1800" dirty="0"/>
              <a:t>Visual: Table showing cleaned categories.</a:t>
            </a:r>
          </a:p>
          <a:p>
            <a:r>
              <a:rPr lang="en-US" sz="2000" b="1" dirty="0"/>
              <a:t>Duplicates</a:t>
            </a:r>
            <a:endParaRPr lang="en-US" sz="2000" dirty="0"/>
          </a:p>
          <a:p>
            <a:pPr lvl="1"/>
            <a:r>
              <a:rPr lang="en-US" sz="1800" dirty="0"/>
              <a:t>Code: </a:t>
            </a:r>
            <a:r>
              <a:rPr lang="en-US" sz="1800" dirty="0" err="1"/>
              <a:t>drop_duplicates</a:t>
            </a:r>
            <a:r>
              <a:rPr lang="en-US" sz="1800" dirty="0"/>
              <a:t>().</a:t>
            </a:r>
          </a:p>
          <a:p>
            <a:pPr lvl="1"/>
            <a:r>
              <a:rPr lang="en-US" sz="1800" dirty="0"/>
              <a:t>Visual: Highlight duplicate rows.</a:t>
            </a:r>
          </a:p>
          <a:p>
            <a:r>
              <a:rPr lang="en-US" sz="2000" b="1" dirty="0"/>
              <a:t>Outliers</a:t>
            </a:r>
            <a:endParaRPr lang="en-US" sz="2000" dirty="0"/>
          </a:p>
          <a:p>
            <a:pPr lvl="1"/>
            <a:r>
              <a:rPr lang="en-US" sz="1800" dirty="0"/>
              <a:t>Z-score detection.</a:t>
            </a:r>
          </a:p>
          <a:p>
            <a:pPr lvl="1"/>
            <a:r>
              <a:rPr lang="en-US" sz="1800" dirty="0"/>
              <a:t>Visual: Boxplot before/after removing outliers.</a:t>
            </a:r>
          </a:p>
          <a:p>
            <a:endParaRPr lang="en-US" sz="2000" dirty="0"/>
          </a:p>
        </p:txBody>
      </p:sp>
      <p:sp>
        <p:nvSpPr>
          <p:cNvPr id="4" name="Slide Number Placeholder 3">
            <a:extLst>
              <a:ext uri="{FF2B5EF4-FFF2-40B4-BE49-F238E27FC236}">
                <a16:creationId xmlns:a16="http://schemas.microsoft.com/office/drawing/2014/main" id="{CDB0EB97-1E4B-64D6-3E97-BDB456A505D9}"/>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911331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BC7F-F9CB-B48B-06E6-4A3B9BDF8A04}"/>
              </a:ext>
            </a:extLst>
          </p:cNvPr>
          <p:cNvSpPr>
            <a:spLocks noGrp="1"/>
          </p:cNvSpPr>
          <p:nvPr>
            <p:ph type="title"/>
          </p:nvPr>
        </p:nvSpPr>
        <p:spPr/>
        <p:txBody>
          <a:bodyPr>
            <a:normAutofit/>
          </a:bodyPr>
          <a:lstStyle/>
          <a:p>
            <a:r>
              <a:rPr lang="en-US" b="1" dirty="0"/>
              <a:t>Data Transformation &amp; Feature Engineering</a:t>
            </a:r>
            <a:endParaRPr lang="en-US" dirty="0"/>
          </a:p>
        </p:txBody>
      </p:sp>
      <p:sp>
        <p:nvSpPr>
          <p:cNvPr id="3" name="Content Placeholder 2">
            <a:extLst>
              <a:ext uri="{FF2B5EF4-FFF2-40B4-BE49-F238E27FC236}">
                <a16:creationId xmlns:a16="http://schemas.microsoft.com/office/drawing/2014/main" id="{4DE9F02A-D8D7-1046-F6EA-E0BB07DCC191}"/>
              </a:ext>
            </a:extLst>
          </p:cNvPr>
          <p:cNvSpPr>
            <a:spLocks noGrp="1"/>
          </p:cNvSpPr>
          <p:nvPr>
            <p:ph idx="1"/>
          </p:nvPr>
        </p:nvSpPr>
        <p:spPr/>
        <p:txBody>
          <a:bodyPr>
            <a:normAutofit/>
          </a:bodyPr>
          <a:lstStyle/>
          <a:p>
            <a:r>
              <a:rPr lang="en-US" sz="2400" b="1" dirty="0"/>
              <a:t>Feature Scaling: Normalization vs Standardization</a:t>
            </a:r>
            <a:endParaRPr lang="en-US" sz="2400" dirty="0"/>
          </a:p>
          <a:p>
            <a:pPr lvl="1"/>
            <a:r>
              <a:rPr lang="en-US" sz="2000" dirty="0"/>
              <a:t>Code: </a:t>
            </a:r>
            <a:r>
              <a:rPr lang="en-US" sz="2000" dirty="0" err="1"/>
              <a:t>MinMaxScaler</a:t>
            </a:r>
            <a:r>
              <a:rPr lang="en-US" sz="2000" dirty="0"/>
              <a:t> vs </a:t>
            </a:r>
            <a:r>
              <a:rPr lang="en-US" sz="2000" dirty="0" err="1"/>
              <a:t>StandardScaler</a:t>
            </a:r>
            <a:r>
              <a:rPr lang="en-US" sz="2000" dirty="0"/>
              <a:t>.</a:t>
            </a:r>
          </a:p>
          <a:p>
            <a:r>
              <a:rPr lang="en-US" sz="2400" b="1" dirty="0"/>
              <a:t>Aggregation</a:t>
            </a:r>
            <a:endParaRPr lang="en-US" sz="2400" dirty="0"/>
          </a:p>
          <a:p>
            <a:pPr lvl="1"/>
            <a:r>
              <a:rPr lang="en-US" sz="2000" dirty="0"/>
              <a:t>Example: Sales per month.</a:t>
            </a:r>
          </a:p>
          <a:p>
            <a:r>
              <a:rPr lang="en-US" sz="2400" b="1" dirty="0"/>
              <a:t>Feature Engineering</a:t>
            </a:r>
            <a:endParaRPr lang="en-US" sz="2400" dirty="0"/>
          </a:p>
          <a:p>
            <a:pPr lvl="1"/>
            <a:r>
              <a:rPr lang="en-US" sz="2000" dirty="0"/>
              <a:t>Example: “</a:t>
            </a:r>
            <a:r>
              <a:rPr lang="en-US" sz="2000" dirty="0" err="1"/>
              <a:t>DayOfWeek</a:t>
            </a:r>
            <a:r>
              <a:rPr lang="en-US" sz="2000" dirty="0"/>
              <a:t>” from timestamp.</a:t>
            </a:r>
          </a:p>
        </p:txBody>
      </p:sp>
      <p:sp>
        <p:nvSpPr>
          <p:cNvPr id="4" name="Slide Number Placeholder 3">
            <a:extLst>
              <a:ext uri="{FF2B5EF4-FFF2-40B4-BE49-F238E27FC236}">
                <a16:creationId xmlns:a16="http://schemas.microsoft.com/office/drawing/2014/main" id="{06ABCCB7-F7EE-2228-DAB2-F0D519BBD4BD}"/>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1404518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5C5C-637B-EF92-2149-F0B3E0C1C327}"/>
              </a:ext>
            </a:extLst>
          </p:cNvPr>
          <p:cNvSpPr>
            <a:spLocks noGrp="1"/>
          </p:cNvSpPr>
          <p:nvPr>
            <p:ph type="title"/>
          </p:nvPr>
        </p:nvSpPr>
        <p:spPr/>
        <p:txBody>
          <a:bodyPr/>
          <a:lstStyle/>
          <a:p>
            <a:r>
              <a:rPr lang="en-US" dirty="0"/>
              <a:t>Feature Scaling: Normalization vs. Standardization</a:t>
            </a:r>
          </a:p>
        </p:txBody>
      </p:sp>
      <p:sp>
        <p:nvSpPr>
          <p:cNvPr id="3" name="Content Placeholder 2">
            <a:extLst>
              <a:ext uri="{FF2B5EF4-FFF2-40B4-BE49-F238E27FC236}">
                <a16:creationId xmlns:a16="http://schemas.microsoft.com/office/drawing/2014/main" id="{F8C75E57-1956-2188-7F82-C1CEC53FA6D9}"/>
              </a:ext>
            </a:extLst>
          </p:cNvPr>
          <p:cNvSpPr>
            <a:spLocks noGrp="1"/>
          </p:cNvSpPr>
          <p:nvPr>
            <p:ph idx="1"/>
          </p:nvPr>
        </p:nvSpPr>
        <p:spPr/>
        <p:txBody>
          <a:bodyPr>
            <a:normAutofit/>
          </a:bodyPr>
          <a:lstStyle/>
          <a:p>
            <a:r>
              <a:rPr lang="en-US" sz="2400" dirty="0"/>
              <a:t>A dataset's numeric features often have different scales, and in some datasets, scales may differ by orders of magnitude.</a:t>
            </a:r>
          </a:p>
          <a:p>
            <a:r>
              <a:rPr lang="en-US" sz="2400" dirty="0"/>
              <a:t>This incongruity may bias some algorithms by giving more weight to larger numbers. </a:t>
            </a:r>
          </a:p>
          <a:p>
            <a:r>
              <a:rPr lang="en-US" sz="2400" b="1" i="1" dirty="0"/>
              <a:t>Feature scaling</a:t>
            </a:r>
            <a:r>
              <a:rPr lang="en-US" sz="2400" dirty="0"/>
              <a:t> converts numeric features to uniform ranges. Two of the most common feature scaling methods are standardization and normalization.</a:t>
            </a:r>
          </a:p>
        </p:txBody>
      </p:sp>
      <p:sp>
        <p:nvSpPr>
          <p:cNvPr id="4" name="Slide Number Placeholder 3">
            <a:extLst>
              <a:ext uri="{FF2B5EF4-FFF2-40B4-BE49-F238E27FC236}">
                <a16:creationId xmlns:a16="http://schemas.microsoft.com/office/drawing/2014/main" id="{357E1865-A94B-ECE1-D2BD-20FE19BDEC1F}"/>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483714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C5A5-DCE0-9C7B-8B41-C4EF93DD06FF}"/>
              </a:ext>
            </a:extLst>
          </p:cNvPr>
          <p:cNvSpPr>
            <a:spLocks noGrp="1"/>
          </p:cNvSpPr>
          <p:nvPr>
            <p:ph type="title"/>
          </p:nvPr>
        </p:nvSpPr>
        <p:spPr/>
        <p:txBody>
          <a:bodyPr/>
          <a:lstStyle/>
          <a:p>
            <a:r>
              <a:rPr lang="en-US" dirty="0"/>
              <a:t>Normalization (AKA MIN-Max scaling)</a:t>
            </a:r>
          </a:p>
        </p:txBody>
      </p:sp>
      <p:sp>
        <p:nvSpPr>
          <p:cNvPr id="3" name="Content Placeholder 2">
            <a:extLst>
              <a:ext uri="{FF2B5EF4-FFF2-40B4-BE49-F238E27FC236}">
                <a16:creationId xmlns:a16="http://schemas.microsoft.com/office/drawing/2014/main" id="{F60DF6AE-1691-ADDC-B09C-B3374E1EE588}"/>
              </a:ext>
            </a:extLst>
          </p:cNvPr>
          <p:cNvSpPr>
            <a:spLocks noGrp="1"/>
          </p:cNvSpPr>
          <p:nvPr>
            <p:ph idx="1"/>
          </p:nvPr>
        </p:nvSpPr>
        <p:spPr>
          <a:xfrm>
            <a:off x="581192" y="1451113"/>
            <a:ext cx="11029615" cy="1152797"/>
          </a:xfrm>
        </p:spPr>
        <p:txBody>
          <a:bodyPr anchor="t">
            <a:normAutofit/>
          </a:bodyPr>
          <a:lstStyle/>
          <a:p>
            <a:r>
              <a:rPr lang="en-US" sz="2400" dirty="0"/>
              <a:t>There are many types of data “normalization”</a:t>
            </a:r>
          </a:p>
          <a:p>
            <a:r>
              <a:rPr lang="en-US" sz="2400" dirty="0"/>
              <a:t>Min-Max Normalization scales values between [0, 1] using the following formula:</a:t>
            </a:r>
          </a:p>
          <a:p>
            <a:pPr marL="0" indent="0">
              <a:buNone/>
            </a:pPr>
            <a:endParaRPr lang="en-US" sz="2400" dirty="0"/>
          </a:p>
        </p:txBody>
      </p:sp>
      <p:sp>
        <p:nvSpPr>
          <p:cNvPr id="4" name="Slide Number Placeholder 3">
            <a:extLst>
              <a:ext uri="{FF2B5EF4-FFF2-40B4-BE49-F238E27FC236}">
                <a16:creationId xmlns:a16="http://schemas.microsoft.com/office/drawing/2014/main" id="{68F1836E-D443-B13C-F93E-CD9559C46A07}"/>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19DA4529-1D58-B838-FBBA-AA25EF64BF39}"/>
              </a:ext>
            </a:extLst>
          </p:cNvPr>
          <p:cNvPicPr>
            <a:picLocks noChangeAspect="1"/>
          </p:cNvPicPr>
          <p:nvPr/>
        </p:nvPicPr>
        <p:blipFill>
          <a:blip r:embed="rId2"/>
          <a:stretch>
            <a:fillRect/>
          </a:stretch>
        </p:blipFill>
        <p:spPr>
          <a:xfrm>
            <a:off x="581192" y="2802693"/>
            <a:ext cx="4513342" cy="1559155"/>
          </a:xfrm>
          <a:prstGeom prst="rect">
            <a:avLst/>
          </a:prstGeom>
        </p:spPr>
      </p:pic>
      <p:pic>
        <p:nvPicPr>
          <p:cNvPr id="7" name="Picture 6">
            <a:extLst>
              <a:ext uri="{FF2B5EF4-FFF2-40B4-BE49-F238E27FC236}">
                <a16:creationId xmlns:a16="http://schemas.microsoft.com/office/drawing/2014/main" id="{DD715CBE-D875-E394-DC6B-20F23E20051B}"/>
              </a:ext>
            </a:extLst>
          </p:cNvPr>
          <p:cNvPicPr>
            <a:picLocks noChangeAspect="1"/>
          </p:cNvPicPr>
          <p:nvPr/>
        </p:nvPicPr>
        <p:blipFill>
          <a:blip r:embed="rId3"/>
          <a:stretch>
            <a:fillRect/>
          </a:stretch>
        </p:blipFill>
        <p:spPr>
          <a:xfrm>
            <a:off x="5277670" y="2795634"/>
            <a:ext cx="6769100" cy="3543300"/>
          </a:xfrm>
          <a:prstGeom prst="rect">
            <a:avLst/>
          </a:prstGeom>
        </p:spPr>
      </p:pic>
    </p:spTree>
    <p:extLst>
      <p:ext uri="{BB962C8B-B14F-4D97-AF65-F5344CB8AC3E}">
        <p14:creationId xmlns:p14="http://schemas.microsoft.com/office/powerpoint/2010/main" val="122909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5939-A0E0-8896-743C-40EC3680C501}"/>
              </a:ext>
            </a:extLst>
          </p:cNvPr>
          <p:cNvSpPr>
            <a:spLocks noGrp="1"/>
          </p:cNvSpPr>
          <p:nvPr>
            <p:ph type="title"/>
          </p:nvPr>
        </p:nvSpPr>
        <p:spPr/>
        <p:txBody>
          <a:bodyPr/>
          <a:lstStyle/>
          <a:p>
            <a:r>
              <a:rPr lang="en-US" dirty="0"/>
              <a:t>Standardization (AKA z-score normalization)</a:t>
            </a:r>
          </a:p>
        </p:txBody>
      </p:sp>
      <p:sp>
        <p:nvSpPr>
          <p:cNvPr id="3" name="Content Placeholder 2">
            <a:extLst>
              <a:ext uri="{FF2B5EF4-FFF2-40B4-BE49-F238E27FC236}">
                <a16:creationId xmlns:a16="http://schemas.microsoft.com/office/drawing/2014/main" id="{58E9130D-DB3F-2B61-3B45-236E0D0767C9}"/>
              </a:ext>
            </a:extLst>
          </p:cNvPr>
          <p:cNvSpPr>
            <a:spLocks noGrp="1"/>
          </p:cNvSpPr>
          <p:nvPr>
            <p:ph idx="1"/>
          </p:nvPr>
        </p:nvSpPr>
        <p:spPr>
          <a:xfrm>
            <a:off x="581192" y="1451114"/>
            <a:ext cx="11029615" cy="1174100"/>
          </a:xfrm>
        </p:spPr>
        <p:txBody>
          <a:bodyPr/>
          <a:lstStyle/>
          <a:p>
            <a:r>
              <a:rPr lang="en-US" dirty="0"/>
              <a:t>Rescales value to have a mean of 0 and standard deviation of 1: </a:t>
            </a:r>
          </a:p>
        </p:txBody>
      </p:sp>
      <p:sp>
        <p:nvSpPr>
          <p:cNvPr id="4" name="Slide Number Placeholder 3">
            <a:extLst>
              <a:ext uri="{FF2B5EF4-FFF2-40B4-BE49-F238E27FC236}">
                <a16:creationId xmlns:a16="http://schemas.microsoft.com/office/drawing/2014/main" id="{B6711D1E-58CC-AC1E-87BA-CC8618935053}"/>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5" name="Picture 4">
            <a:extLst>
              <a:ext uri="{FF2B5EF4-FFF2-40B4-BE49-F238E27FC236}">
                <a16:creationId xmlns:a16="http://schemas.microsoft.com/office/drawing/2014/main" id="{3E943315-6279-C6EC-7B3A-D5881A68500B}"/>
              </a:ext>
            </a:extLst>
          </p:cNvPr>
          <p:cNvPicPr>
            <a:picLocks noChangeAspect="1"/>
          </p:cNvPicPr>
          <p:nvPr/>
        </p:nvPicPr>
        <p:blipFill>
          <a:blip r:embed="rId2"/>
          <a:stretch>
            <a:fillRect/>
          </a:stretch>
        </p:blipFill>
        <p:spPr>
          <a:xfrm>
            <a:off x="756673" y="2650305"/>
            <a:ext cx="2733377" cy="1557389"/>
          </a:xfrm>
          <a:prstGeom prst="rect">
            <a:avLst/>
          </a:prstGeom>
        </p:spPr>
      </p:pic>
      <p:pic>
        <p:nvPicPr>
          <p:cNvPr id="6" name="Picture 5">
            <a:extLst>
              <a:ext uri="{FF2B5EF4-FFF2-40B4-BE49-F238E27FC236}">
                <a16:creationId xmlns:a16="http://schemas.microsoft.com/office/drawing/2014/main" id="{CC049AB6-4B2B-3EB0-A767-C8592763BAEB}"/>
              </a:ext>
            </a:extLst>
          </p:cNvPr>
          <p:cNvPicPr>
            <a:picLocks noChangeAspect="1"/>
          </p:cNvPicPr>
          <p:nvPr/>
        </p:nvPicPr>
        <p:blipFill>
          <a:blip r:embed="rId3"/>
          <a:stretch>
            <a:fillRect/>
          </a:stretch>
        </p:blipFill>
        <p:spPr>
          <a:xfrm>
            <a:off x="3715979" y="2549072"/>
            <a:ext cx="6298176" cy="3156864"/>
          </a:xfrm>
          <a:prstGeom prst="rect">
            <a:avLst/>
          </a:prstGeom>
        </p:spPr>
      </p:pic>
    </p:spTree>
    <p:extLst>
      <p:ext uri="{BB962C8B-B14F-4D97-AF65-F5344CB8AC3E}">
        <p14:creationId xmlns:p14="http://schemas.microsoft.com/office/powerpoint/2010/main" val="212482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27D8-5498-ED8D-9C40-77FFDC58B374}"/>
              </a:ext>
            </a:extLst>
          </p:cNvPr>
          <p:cNvSpPr>
            <a:spLocks noGrp="1"/>
          </p:cNvSpPr>
          <p:nvPr>
            <p:ph type="title"/>
          </p:nvPr>
        </p:nvSpPr>
        <p:spPr/>
        <p:txBody>
          <a:bodyPr/>
          <a:lstStyle/>
          <a:p>
            <a:r>
              <a:rPr lang="en-US" dirty="0" err="1"/>
              <a:t>Groupby</a:t>
            </a:r>
            <a:endParaRPr lang="en-US" dirty="0"/>
          </a:p>
        </p:txBody>
      </p:sp>
      <p:sp>
        <p:nvSpPr>
          <p:cNvPr id="3" name="Content Placeholder 2">
            <a:extLst>
              <a:ext uri="{FF2B5EF4-FFF2-40B4-BE49-F238E27FC236}">
                <a16:creationId xmlns:a16="http://schemas.microsoft.com/office/drawing/2014/main" id="{147DA78E-B390-CCF8-AEF5-24C3BDEA525D}"/>
              </a:ext>
            </a:extLst>
          </p:cNvPr>
          <p:cNvSpPr>
            <a:spLocks noGrp="1"/>
          </p:cNvSpPr>
          <p:nvPr>
            <p:ph idx="1"/>
          </p:nvPr>
        </p:nvSpPr>
        <p:spPr>
          <a:xfrm>
            <a:off x="581193" y="1451113"/>
            <a:ext cx="3997177" cy="4524237"/>
          </a:xfrm>
        </p:spPr>
        <p:txBody>
          <a:bodyPr>
            <a:normAutofit fontScale="92500"/>
          </a:bodyPr>
          <a:lstStyle/>
          <a:p>
            <a:r>
              <a:rPr lang="en-US" dirty="0"/>
              <a:t>The </a:t>
            </a:r>
            <a:r>
              <a:rPr lang="en-US" dirty="0" err="1"/>
              <a:t>groupby</a:t>
            </a:r>
            <a:r>
              <a:rPr lang="en-US" dirty="0"/>
              <a:t>() function in pandas is one of the most powerful and frequently used tools for data analysis. </a:t>
            </a:r>
          </a:p>
          <a:p>
            <a:r>
              <a:rPr lang="en-US" dirty="0"/>
              <a:t>The process is best understood by the term </a:t>
            </a:r>
            <a:r>
              <a:rPr lang="en-US" b="1" dirty="0"/>
              <a:t>"Split-Apply-Combine."</a:t>
            </a:r>
            <a:endParaRPr lang="en-US" dirty="0"/>
          </a:p>
          <a:p>
            <a:r>
              <a:rPr lang="en-US" b="1" dirty="0"/>
              <a:t>Split</a:t>
            </a:r>
            <a:r>
              <a:rPr lang="en-US" dirty="0"/>
              <a:t>: The data is split into groups based on some criteria (e.g., all rows with the same student).</a:t>
            </a:r>
          </a:p>
          <a:p>
            <a:r>
              <a:rPr lang="en-US" b="1" dirty="0"/>
              <a:t>Apply</a:t>
            </a:r>
            <a:r>
              <a:rPr lang="en-US" dirty="0"/>
              <a:t>: A function is applied to each group independently (e.g., mean score for each student).</a:t>
            </a:r>
          </a:p>
          <a:p>
            <a:r>
              <a:rPr lang="en-US" b="1" dirty="0"/>
              <a:t>Combine</a:t>
            </a:r>
            <a:r>
              <a:rPr lang="en-US" dirty="0"/>
              <a:t>: The results of these operations are combined into a new DataFrame or Series.</a:t>
            </a:r>
          </a:p>
          <a:p>
            <a:pPr marL="0" indent="0">
              <a:buNone/>
            </a:pPr>
            <a:endParaRPr lang="en-US" dirty="0"/>
          </a:p>
        </p:txBody>
      </p:sp>
      <p:sp>
        <p:nvSpPr>
          <p:cNvPr id="4" name="Slide Number Placeholder 3">
            <a:extLst>
              <a:ext uri="{FF2B5EF4-FFF2-40B4-BE49-F238E27FC236}">
                <a16:creationId xmlns:a16="http://schemas.microsoft.com/office/drawing/2014/main" id="{FCC8A870-C531-1D91-3BF0-43D713AD9189}"/>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7" name="Picture 6">
            <a:extLst>
              <a:ext uri="{FF2B5EF4-FFF2-40B4-BE49-F238E27FC236}">
                <a16:creationId xmlns:a16="http://schemas.microsoft.com/office/drawing/2014/main" id="{F840BC01-C84E-2A92-F061-C347F9E5323B}"/>
              </a:ext>
            </a:extLst>
          </p:cNvPr>
          <p:cNvPicPr>
            <a:picLocks noChangeAspect="1"/>
          </p:cNvPicPr>
          <p:nvPr/>
        </p:nvPicPr>
        <p:blipFill>
          <a:blip r:embed="rId2"/>
          <a:stretch>
            <a:fillRect/>
          </a:stretch>
        </p:blipFill>
        <p:spPr>
          <a:xfrm>
            <a:off x="4578370" y="1588466"/>
            <a:ext cx="7613630" cy="3818421"/>
          </a:xfrm>
          <a:prstGeom prst="rect">
            <a:avLst/>
          </a:prstGeom>
        </p:spPr>
      </p:pic>
    </p:spTree>
    <p:extLst>
      <p:ext uri="{BB962C8B-B14F-4D97-AF65-F5344CB8AC3E}">
        <p14:creationId xmlns:p14="http://schemas.microsoft.com/office/powerpoint/2010/main" val="206513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descr="A poster for a science event&#10;&#10;AI-generated content may be incorrect.">
            <a:extLst>
              <a:ext uri="{FF2B5EF4-FFF2-40B4-BE49-F238E27FC236}">
                <a16:creationId xmlns:a16="http://schemas.microsoft.com/office/drawing/2014/main" id="{C7E35B42-6983-B7EF-FFC1-E9578E21D9F5}"/>
              </a:ext>
            </a:extLst>
          </p:cNvPr>
          <p:cNvPicPr>
            <a:picLocks noGrp="1" noChangeAspect="1"/>
          </p:cNvPicPr>
          <p:nvPr>
            <p:ph idx="1"/>
          </p:nvPr>
        </p:nvPicPr>
        <p:blipFill>
          <a:blip r:embed="rId2"/>
          <a:srcRect/>
          <a:stretch>
            <a:fillRect/>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C297376D-909E-8DEC-3FE8-B688AC7A5068}"/>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2</a:t>
            </a:fld>
            <a:endParaRPr lang="en-US">
              <a:solidFill>
                <a:srgbClr val="FFFFFF"/>
              </a:solidFill>
            </a:endParaRPr>
          </a:p>
        </p:txBody>
      </p:sp>
    </p:spTree>
    <p:extLst>
      <p:ext uri="{BB962C8B-B14F-4D97-AF65-F5344CB8AC3E}">
        <p14:creationId xmlns:p14="http://schemas.microsoft.com/office/powerpoint/2010/main" val="704601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56FF-DA63-8E17-2A07-C57AB8CA6CAA}"/>
              </a:ext>
            </a:extLst>
          </p:cNvPr>
          <p:cNvSpPr>
            <a:spLocks noGrp="1"/>
          </p:cNvSpPr>
          <p:nvPr>
            <p:ph type="title"/>
          </p:nvPr>
        </p:nvSpPr>
        <p:spPr/>
        <p:txBody>
          <a:bodyPr/>
          <a:lstStyle/>
          <a:p>
            <a:r>
              <a:rPr lang="en-US" dirty="0"/>
              <a:t>Pivot Table</a:t>
            </a:r>
          </a:p>
        </p:txBody>
      </p:sp>
      <p:sp>
        <p:nvSpPr>
          <p:cNvPr id="3" name="Content Placeholder 2">
            <a:extLst>
              <a:ext uri="{FF2B5EF4-FFF2-40B4-BE49-F238E27FC236}">
                <a16:creationId xmlns:a16="http://schemas.microsoft.com/office/drawing/2014/main" id="{D4C15608-CEA6-BB02-DC53-0734FAC6CA07}"/>
              </a:ext>
            </a:extLst>
          </p:cNvPr>
          <p:cNvSpPr>
            <a:spLocks noGrp="1"/>
          </p:cNvSpPr>
          <p:nvPr>
            <p:ph idx="1"/>
          </p:nvPr>
        </p:nvSpPr>
        <p:spPr>
          <a:xfrm>
            <a:off x="581192" y="1475827"/>
            <a:ext cx="6262059" cy="4524237"/>
          </a:xfrm>
        </p:spPr>
        <p:txBody>
          <a:bodyPr>
            <a:normAutofit fontScale="92500" lnSpcReduction="10000"/>
          </a:bodyPr>
          <a:lstStyle/>
          <a:p>
            <a:r>
              <a:rPr lang="en-US" sz="1800" b="0" i="0" dirty="0" err="1">
                <a:solidFill>
                  <a:srgbClr val="37474F"/>
                </a:solidFill>
                <a:effectLst/>
                <a:latin typeface="Roboto" panose="02000000000000000000" pitchFamily="2" charset="0"/>
              </a:rPr>
              <a:t>df.pivot_table</a:t>
            </a:r>
            <a:r>
              <a:rPr lang="en-US" sz="1800" b="0" i="0" dirty="0">
                <a:solidFill>
                  <a:srgbClr val="37474F"/>
                </a:solidFill>
                <a:effectLst/>
                <a:latin typeface="Roboto" panose="02000000000000000000" pitchFamily="2" charset="0"/>
              </a:rPr>
              <a:t>() takes several parameters. </a:t>
            </a:r>
          </a:p>
          <a:p>
            <a:r>
              <a:rPr lang="en-US" sz="1800" b="1" i="0" dirty="0">
                <a:solidFill>
                  <a:srgbClr val="37474F"/>
                </a:solidFill>
                <a:effectLst/>
                <a:latin typeface="Roboto" panose="02000000000000000000" pitchFamily="2" charset="0"/>
              </a:rPr>
              <a:t>value</a:t>
            </a:r>
            <a:r>
              <a:rPr lang="en-US" sz="1800" b="0" i="0" dirty="0">
                <a:solidFill>
                  <a:srgbClr val="37474F"/>
                </a:solidFill>
                <a:effectLst/>
                <a:latin typeface="Roboto" panose="02000000000000000000" pitchFamily="2" charset="0"/>
              </a:rPr>
              <a:t> specifies the values in the pivot table's elements. </a:t>
            </a:r>
          </a:p>
          <a:p>
            <a:r>
              <a:rPr lang="en-US" sz="1800" b="0" i="0" dirty="0">
                <a:solidFill>
                  <a:srgbClr val="37474F"/>
                </a:solidFill>
                <a:effectLst/>
                <a:latin typeface="Roboto" panose="02000000000000000000" pitchFamily="2" charset="0"/>
              </a:rPr>
              <a:t>The feature in the pivot table's rows is specified using </a:t>
            </a:r>
            <a:r>
              <a:rPr lang="en-US" sz="1800" b="1" i="0" dirty="0">
                <a:solidFill>
                  <a:srgbClr val="37474F"/>
                </a:solidFill>
                <a:effectLst/>
                <a:latin typeface="Roboto" panose="02000000000000000000" pitchFamily="2" charset="0"/>
              </a:rPr>
              <a:t>index</a:t>
            </a:r>
            <a:r>
              <a:rPr lang="en-US" sz="1800" b="0" i="0" dirty="0">
                <a:solidFill>
                  <a:srgbClr val="37474F"/>
                </a:solidFill>
                <a:effectLst/>
                <a:latin typeface="Roboto" panose="02000000000000000000" pitchFamily="2" charset="0"/>
              </a:rPr>
              <a:t> and the feature in the pivot table's columns is </a:t>
            </a:r>
            <a:r>
              <a:rPr lang="en-US" sz="1800" b="1" i="0" dirty="0">
                <a:solidFill>
                  <a:srgbClr val="37474F"/>
                </a:solidFill>
                <a:effectLst/>
                <a:latin typeface="Roboto" panose="02000000000000000000" pitchFamily="2" charset="0"/>
              </a:rPr>
              <a:t>columns</a:t>
            </a:r>
            <a:r>
              <a:rPr lang="en-US" sz="1800" b="0" i="0" dirty="0">
                <a:solidFill>
                  <a:srgbClr val="37474F"/>
                </a:solidFill>
                <a:effectLst/>
                <a:latin typeface="Roboto" panose="02000000000000000000" pitchFamily="2" charset="0"/>
              </a:rPr>
              <a:t>. </a:t>
            </a:r>
          </a:p>
          <a:p>
            <a:r>
              <a:rPr lang="en-US" sz="1800" b="1"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 specifies a function to apply to the values in each row/column combination within the pivot table. </a:t>
            </a:r>
          </a:p>
          <a:p>
            <a:r>
              <a:rPr lang="en-US" sz="1800" b="0" i="0" dirty="0">
                <a:solidFill>
                  <a:srgbClr val="37474F"/>
                </a:solidFill>
                <a:effectLst/>
                <a:latin typeface="Roboto" panose="02000000000000000000" pitchFamily="2" charset="0"/>
              </a:rPr>
              <a:t>The default aggregate function is </a:t>
            </a:r>
            <a:r>
              <a:rPr lang="en-US" sz="1800" b="0" i="0" dirty="0" err="1">
                <a:solidFill>
                  <a:srgbClr val="37474F"/>
                </a:solidFill>
                <a:effectLst/>
                <a:latin typeface="Roboto" panose="02000000000000000000" pitchFamily="2" charset="0"/>
              </a:rPr>
              <a:t>np.mean</a:t>
            </a:r>
            <a:r>
              <a:rPr lang="en-US" sz="1800" b="0" i="0" dirty="0">
                <a:solidFill>
                  <a:srgbClr val="37474F"/>
                </a:solidFill>
                <a:effectLst/>
                <a:latin typeface="Roboto" panose="02000000000000000000" pitchFamily="2" charset="0"/>
              </a:rPr>
              <a:t>. Other functions include: sum, count, min, max, median, mode, var (variance), first, last, </a:t>
            </a:r>
            <a:r>
              <a:rPr lang="en-US" sz="1800" b="0" i="0" dirty="0">
                <a:solidFill>
                  <a:srgbClr val="37474F"/>
                </a:solidFill>
                <a:effectLst/>
                <a:highlight>
                  <a:srgbClr val="FFFF00"/>
                </a:highlight>
                <a:latin typeface="Roboto" panose="02000000000000000000" pitchFamily="2" charset="0"/>
              </a:rPr>
              <a:t>size</a:t>
            </a:r>
            <a:r>
              <a:rPr lang="en-US" sz="1800" b="0" i="0" dirty="0">
                <a:solidFill>
                  <a:srgbClr val="37474F"/>
                </a:solidFill>
                <a:effectLst/>
                <a:latin typeface="Roboto" panose="02000000000000000000" pitchFamily="2" charset="0"/>
              </a:rPr>
              <a:t>, custom functions (e.g.,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=lambda x: </a:t>
            </a:r>
            <a:r>
              <a:rPr lang="en-US" sz="1800" b="0" i="0" dirty="0" err="1">
                <a:solidFill>
                  <a:srgbClr val="37474F"/>
                </a:solidFill>
                <a:effectLst/>
                <a:latin typeface="Roboto" panose="02000000000000000000" pitchFamily="2" charset="0"/>
              </a:rPr>
              <a:t>x.max</a:t>
            </a:r>
            <a:r>
              <a:rPr lang="en-US" sz="1800" b="0" i="0" dirty="0">
                <a:solidFill>
                  <a:srgbClr val="37474F"/>
                </a:solidFill>
                <a:effectLst/>
                <a:latin typeface="Roboto" panose="02000000000000000000" pitchFamily="2" charset="0"/>
              </a:rPr>
              <a:t>() - </a:t>
            </a:r>
            <a:r>
              <a:rPr lang="en-US" sz="1800" b="0" i="0" dirty="0" err="1">
                <a:solidFill>
                  <a:srgbClr val="37474F"/>
                </a:solidFill>
                <a:effectLst/>
                <a:latin typeface="Roboto" panose="02000000000000000000" pitchFamily="2" charset="0"/>
              </a:rPr>
              <a:t>x.min</a:t>
            </a:r>
            <a:r>
              <a:rPr lang="en-US" sz="1800" b="0" i="0" dirty="0">
                <a:solidFill>
                  <a:srgbClr val="37474F"/>
                </a:solidFill>
                <a:effectLst/>
                <a:latin typeface="Roboto" panose="02000000000000000000" pitchFamily="2" charset="0"/>
              </a:rPr>
              <a:t>()</a:t>
            </a:r>
          </a:p>
          <a:p>
            <a:r>
              <a:rPr lang="en-US" sz="1800" b="0" i="0" dirty="0">
                <a:solidFill>
                  <a:srgbClr val="37474F"/>
                </a:solidFill>
                <a:effectLst/>
                <a:latin typeface="Roboto" panose="02000000000000000000" pitchFamily="2" charset="0"/>
              </a:rPr>
              <a:t>You can also apply multiple aggregation functions by passing them as a list: </a:t>
            </a:r>
            <a:r>
              <a:rPr lang="en-US" sz="1800" b="0" i="0" dirty="0" err="1">
                <a:solidFill>
                  <a:srgbClr val="37474F"/>
                </a:solidFill>
                <a:effectLst/>
                <a:latin typeface="Roboto" panose="02000000000000000000" pitchFamily="2" charset="0"/>
              </a:rPr>
              <a:t>pd.pivot_table</a:t>
            </a:r>
            <a:r>
              <a:rPr lang="en-US" sz="1800" b="0" i="0" dirty="0">
                <a:solidFill>
                  <a:srgbClr val="37474F"/>
                </a:solidFill>
                <a:effectLst/>
                <a:latin typeface="Roboto" panose="02000000000000000000" pitchFamily="2" charset="0"/>
              </a:rPr>
              <a:t>(</a:t>
            </a:r>
            <a:r>
              <a:rPr lang="en-US" sz="1800" b="0" i="0" dirty="0" err="1">
                <a:solidFill>
                  <a:srgbClr val="37474F"/>
                </a:solidFill>
                <a:effectLst/>
                <a:latin typeface="Roboto" panose="02000000000000000000" pitchFamily="2" charset="0"/>
              </a:rPr>
              <a:t>df</a:t>
            </a:r>
            <a:r>
              <a:rPr lang="en-US" sz="1800" b="0" i="0" dirty="0">
                <a:solidFill>
                  <a:srgbClr val="37474F"/>
                </a:solidFill>
                <a:effectLst/>
                <a:latin typeface="Roboto" panose="02000000000000000000" pitchFamily="2" charset="0"/>
              </a:rPr>
              <a:t>, values='Sales', index='Region',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=['mean', 'sum', 'count'])</a:t>
            </a:r>
          </a:p>
          <a:p>
            <a:endParaRPr lang="en-US" sz="1800" dirty="0"/>
          </a:p>
        </p:txBody>
      </p:sp>
      <p:sp>
        <p:nvSpPr>
          <p:cNvPr id="4" name="Slide Number Placeholder 3">
            <a:extLst>
              <a:ext uri="{FF2B5EF4-FFF2-40B4-BE49-F238E27FC236}">
                <a16:creationId xmlns:a16="http://schemas.microsoft.com/office/drawing/2014/main" id="{5A0FFEF8-08C0-4875-53E9-28C0F92EE4D1}"/>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652575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F816-334B-C262-DDDE-691B61DD610C}"/>
              </a:ext>
            </a:extLst>
          </p:cNvPr>
          <p:cNvSpPr>
            <a:spLocks noGrp="1"/>
          </p:cNvSpPr>
          <p:nvPr>
            <p:ph type="title"/>
          </p:nvPr>
        </p:nvSpPr>
        <p:spPr/>
        <p:txBody>
          <a:bodyPr/>
          <a:lstStyle/>
          <a:p>
            <a:r>
              <a:rPr lang="en-US" dirty="0"/>
              <a:t>Crosstab / contingency / Frequency Table</a:t>
            </a:r>
          </a:p>
        </p:txBody>
      </p:sp>
      <p:sp>
        <p:nvSpPr>
          <p:cNvPr id="3" name="Content Placeholder 2">
            <a:extLst>
              <a:ext uri="{FF2B5EF4-FFF2-40B4-BE49-F238E27FC236}">
                <a16:creationId xmlns:a16="http://schemas.microsoft.com/office/drawing/2014/main" id="{4129FDF3-A725-73D5-E24A-13054CAAC39B}"/>
              </a:ext>
            </a:extLst>
          </p:cNvPr>
          <p:cNvSpPr>
            <a:spLocks noGrp="1"/>
          </p:cNvSpPr>
          <p:nvPr>
            <p:ph idx="1"/>
          </p:nvPr>
        </p:nvSpPr>
        <p:spPr>
          <a:xfrm>
            <a:off x="581192" y="1451113"/>
            <a:ext cx="5634257" cy="4524237"/>
          </a:xfrm>
        </p:spPr>
        <p:txBody>
          <a:bodyPr>
            <a:normAutofit fontScale="92500"/>
          </a:bodyPr>
          <a:lstStyle/>
          <a:p>
            <a:r>
              <a:rPr lang="en-US" b="1" dirty="0">
                <a:solidFill>
                  <a:srgbClr val="0E0E0E"/>
                </a:solidFill>
                <a:effectLst/>
                <a:latin typeface=".SF NS"/>
              </a:rPr>
              <a:t>Purpose</a:t>
            </a:r>
            <a:r>
              <a:rPr lang="en-US" dirty="0">
                <a:solidFill>
                  <a:srgbClr val="0E0E0E"/>
                </a:solidFill>
                <a:effectLst/>
                <a:latin typeface=".SF NS"/>
              </a:rPr>
              <a:t>: </a:t>
            </a:r>
            <a:r>
              <a:rPr lang="en-US" dirty="0">
                <a:solidFill>
                  <a:srgbClr val="0E0E0E"/>
                </a:solidFill>
                <a:latin typeface=".SF NS"/>
              </a:rPr>
              <a:t>P</a:t>
            </a:r>
            <a:r>
              <a:rPr lang="en-US" dirty="0">
                <a:solidFill>
                  <a:srgbClr val="0E0E0E"/>
                </a:solidFill>
                <a:effectLst/>
                <a:latin typeface=".SF NS"/>
              </a:rPr>
              <a:t>rimarily used to calculate the frequency (or other statistics) between two or more categorical variables.</a:t>
            </a:r>
          </a:p>
          <a:p>
            <a:r>
              <a:rPr lang="en-US" b="1" dirty="0">
                <a:solidFill>
                  <a:srgbClr val="0E0E0E"/>
                </a:solidFill>
                <a:effectLst/>
                <a:latin typeface=".SF NS"/>
              </a:rPr>
              <a:t>Default Output</a:t>
            </a:r>
            <a:r>
              <a:rPr lang="en-US" dirty="0">
                <a:solidFill>
                  <a:srgbClr val="0E0E0E"/>
                </a:solidFill>
                <a:effectLst/>
                <a:latin typeface=".SF NS"/>
              </a:rPr>
              <a:t>: Crosstabs typically result in contingency tables, where each row and column represents a different category, and the cells show the frequency of their co-occurrence.</a:t>
            </a:r>
          </a:p>
          <a:p>
            <a:r>
              <a:rPr lang="en-US" b="1" dirty="0">
                <a:solidFill>
                  <a:srgbClr val="0E0E0E"/>
                </a:solidFill>
                <a:effectLst/>
                <a:latin typeface=".SF NS"/>
              </a:rPr>
              <a:t>Common Use</a:t>
            </a:r>
            <a:r>
              <a:rPr lang="en-US" dirty="0">
                <a:solidFill>
                  <a:srgbClr val="0E0E0E"/>
                </a:solidFill>
                <a:effectLst/>
                <a:latin typeface=".SF NS"/>
              </a:rPr>
              <a:t>: It is most commonly used for counting and can also apply some basic aggregation functions.</a:t>
            </a:r>
          </a:p>
          <a:p>
            <a:r>
              <a:rPr lang="en-US" b="1" dirty="0">
                <a:solidFill>
                  <a:srgbClr val="0E0E0E"/>
                </a:solidFill>
                <a:effectLst/>
                <a:latin typeface=".SF NS"/>
              </a:rPr>
              <a:t>Crosstab</a:t>
            </a:r>
            <a:r>
              <a:rPr lang="en-US" dirty="0">
                <a:solidFill>
                  <a:srgbClr val="0E0E0E"/>
                </a:solidFill>
                <a:effectLst/>
                <a:latin typeface=".SF NS"/>
              </a:rPr>
              <a:t> is more limited and generally used for frequency counts, while </a:t>
            </a:r>
            <a:r>
              <a:rPr lang="en-US" b="1" dirty="0">
                <a:solidFill>
                  <a:srgbClr val="0E0E0E"/>
                </a:solidFill>
                <a:effectLst/>
                <a:latin typeface=".SF NS"/>
              </a:rPr>
              <a:t>pivot tables</a:t>
            </a:r>
            <a:r>
              <a:rPr lang="en-US" dirty="0">
                <a:solidFill>
                  <a:srgbClr val="0E0E0E"/>
                </a:solidFill>
                <a:effectLst/>
                <a:latin typeface=".SF NS"/>
              </a:rPr>
              <a:t> provide more flexibility, allowing for various types of aggregations (mean, sum, etc.).</a:t>
            </a:r>
          </a:p>
          <a:p>
            <a:r>
              <a:rPr lang="en-US" dirty="0">
                <a:solidFill>
                  <a:srgbClr val="0E0E0E"/>
                </a:solidFill>
                <a:effectLst/>
                <a:latin typeface=".SF NS"/>
              </a:rPr>
              <a:t>Crosstabs are usually used for two categorical variables, whereas pivot tables can handle both categorical and numerical data with multiple levels of summarization.</a:t>
            </a:r>
          </a:p>
          <a:p>
            <a:endParaRPr lang="en-US" dirty="0"/>
          </a:p>
        </p:txBody>
      </p:sp>
      <p:sp>
        <p:nvSpPr>
          <p:cNvPr id="4" name="Slide Number Placeholder 3">
            <a:extLst>
              <a:ext uri="{FF2B5EF4-FFF2-40B4-BE49-F238E27FC236}">
                <a16:creationId xmlns:a16="http://schemas.microsoft.com/office/drawing/2014/main" id="{3215FB20-5DDA-AA1C-1824-54D3AE94CB1B}"/>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3591692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Content Placeholder 5" descr="A person in a suit&#10;&#10;AI-generated content may be incorrect.">
            <a:extLst>
              <a:ext uri="{FF2B5EF4-FFF2-40B4-BE49-F238E27FC236}">
                <a16:creationId xmlns:a16="http://schemas.microsoft.com/office/drawing/2014/main" id="{82F3B824-F3C4-FF1E-26AD-0629FD18325A}"/>
              </a:ext>
            </a:extLst>
          </p:cNvPr>
          <p:cNvPicPr>
            <a:picLocks noGrp="1" noChangeAspect="1"/>
          </p:cNvPicPr>
          <p:nvPr>
            <p:ph idx="1"/>
          </p:nvPr>
        </p:nvPicPr>
        <p:blipFill>
          <a:blip r:embed="rId2"/>
          <a:srcRect b="13128"/>
          <a:stretch>
            <a:fillRect/>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916A37ED-D96D-5BFB-C6A0-2EE33EA68104}"/>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3</a:t>
            </a:fld>
            <a:endParaRPr lang="en-US">
              <a:solidFill>
                <a:srgbClr val="FFFFFF"/>
              </a:solidFill>
            </a:endParaRPr>
          </a:p>
        </p:txBody>
      </p:sp>
    </p:spTree>
    <p:extLst>
      <p:ext uri="{BB962C8B-B14F-4D97-AF65-F5344CB8AC3E}">
        <p14:creationId xmlns:p14="http://schemas.microsoft.com/office/powerpoint/2010/main" val="3234568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D691-ABE3-3CA9-0ADF-EC50C5D369F8}"/>
              </a:ext>
            </a:extLst>
          </p:cNvPr>
          <p:cNvSpPr>
            <a:spLocks noGrp="1"/>
          </p:cNvSpPr>
          <p:nvPr>
            <p:ph type="title"/>
          </p:nvPr>
        </p:nvSpPr>
        <p:spPr/>
        <p:txBody>
          <a:bodyPr/>
          <a:lstStyle/>
          <a:p>
            <a:r>
              <a:rPr lang="en-US" dirty="0"/>
              <a:t>Why is Data Preparation so Important? </a:t>
            </a:r>
          </a:p>
        </p:txBody>
      </p:sp>
      <p:sp>
        <p:nvSpPr>
          <p:cNvPr id="4" name="Slide Number Placeholder 3">
            <a:extLst>
              <a:ext uri="{FF2B5EF4-FFF2-40B4-BE49-F238E27FC236}">
                <a16:creationId xmlns:a16="http://schemas.microsoft.com/office/drawing/2014/main" id="{A7E4A04B-6F12-6EC5-B733-0EF30570AA7E}"/>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7" name="Content Placeholder 5">
            <a:extLst>
              <a:ext uri="{FF2B5EF4-FFF2-40B4-BE49-F238E27FC236}">
                <a16:creationId xmlns:a16="http://schemas.microsoft.com/office/drawing/2014/main" id="{6CC689AA-76FB-8E66-D2B6-FB57761A1D2B}"/>
              </a:ext>
            </a:extLst>
          </p:cNvPr>
          <p:cNvPicPr>
            <a:picLocks noChangeAspect="1"/>
          </p:cNvPicPr>
          <p:nvPr/>
        </p:nvPicPr>
        <p:blipFill>
          <a:blip r:embed="rId2"/>
          <a:stretch>
            <a:fillRect/>
          </a:stretch>
        </p:blipFill>
        <p:spPr>
          <a:xfrm>
            <a:off x="6755917" y="1450975"/>
            <a:ext cx="4524375" cy="4524375"/>
          </a:xfrm>
          <a:prstGeom prst="rect">
            <a:avLst/>
          </a:prstGeom>
        </p:spPr>
      </p:pic>
      <p:sp>
        <p:nvSpPr>
          <p:cNvPr id="9" name="Content Placeholder 8">
            <a:extLst>
              <a:ext uri="{FF2B5EF4-FFF2-40B4-BE49-F238E27FC236}">
                <a16:creationId xmlns:a16="http://schemas.microsoft.com/office/drawing/2014/main" id="{6120374E-38C2-B811-C413-145695EFB25D}"/>
              </a:ext>
            </a:extLst>
          </p:cNvPr>
          <p:cNvSpPr>
            <a:spLocks noGrp="1"/>
          </p:cNvSpPr>
          <p:nvPr>
            <p:ph idx="1"/>
          </p:nvPr>
        </p:nvSpPr>
        <p:spPr>
          <a:xfrm>
            <a:off x="581192" y="1451113"/>
            <a:ext cx="5710899" cy="4524237"/>
          </a:xfrm>
        </p:spPr>
        <p:txBody>
          <a:bodyPr>
            <a:normAutofit/>
          </a:bodyPr>
          <a:lstStyle/>
          <a:p>
            <a:r>
              <a:rPr lang="en-US" sz="2400" dirty="0"/>
              <a:t>Garbage IN – Garbage OUT</a:t>
            </a:r>
          </a:p>
          <a:p>
            <a:r>
              <a:rPr lang="en-US" sz="2400" dirty="0"/>
              <a:t>Impacts model accuracy and reliability.</a:t>
            </a:r>
          </a:p>
          <a:p>
            <a:r>
              <a:rPr lang="en-US" sz="2400" dirty="0"/>
              <a:t>A model is only as good as the data it learns from</a:t>
            </a:r>
            <a:r>
              <a:rPr lang="en-US" sz="2400" i="1" dirty="0"/>
              <a:t>.</a:t>
            </a:r>
            <a:endParaRPr lang="en-US" sz="2400" dirty="0"/>
          </a:p>
          <a:p>
            <a:r>
              <a:rPr lang="en-US" sz="2400" dirty="0"/>
              <a:t>Ensures trust in insights</a:t>
            </a:r>
          </a:p>
          <a:p>
            <a:r>
              <a:rPr lang="en-US" sz="2400" dirty="0"/>
              <a:t>Data scientists spend ~70-80% of their time cleaning and preparing data</a:t>
            </a:r>
          </a:p>
        </p:txBody>
      </p:sp>
    </p:spTree>
    <p:extLst>
      <p:ext uri="{BB962C8B-B14F-4D97-AF65-F5344CB8AC3E}">
        <p14:creationId xmlns:p14="http://schemas.microsoft.com/office/powerpoint/2010/main" val="380560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dissolv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dissolv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dissolv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dissolv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88A7-20A4-DE2E-4E7E-D6B0B86950A7}"/>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6426267C-E4E0-E469-8B24-6D3BBDA9DCF1}"/>
              </a:ext>
            </a:extLst>
          </p:cNvPr>
          <p:cNvSpPr>
            <a:spLocks noGrp="1"/>
          </p:cNvSpPr>
          <p:nvPr>
            <p:ph idx="1"/>
          </p:nvPr>
        </p:nvSpPr>
        <p:spPr/>
        <p:txBody>
          <a:bodyPr>
            <a:normAutofit/>
          </a:bodyPr>
          <a:lstStyle/>
          <a:p>
            <a:pPr marL="0" indent="0">
              <a:buNone/>
            </a:pPr>
            <a:endParaRPr lang="en-US" sz="2400" dirty="0"/>
          </a:p>
          <a:p>
            <a:pPr marL="0" indent="0">
              <a:buNone/>
            </a:pPr>
            <a:r>
              <a:rPr lang="en-US" sz="2400" dirty="0"/>
              <a:t>By the end of this lesson, students will be able to:</a:t>
            </a:r>
          </a:p>
          <a:p>
            <a:r>
              <a:rPr lang="en-US" sz="2400" dirty="0"/>
              <a:t>Understand the importance of data preparation in the overall data science lifecycle.</a:t>
            </a:r>
          </a:p>
          <a:p>
            <a:r>
              <a:rPr lang="en-US" sz="2400" dirty="0"/>
              <a:t>Explain why data preparation is critical to successful data science projects.</a:t>
            </a:r>
          </a:p>
          <a:p>
            <a:r>
              <a:rPr lang="en-US" sz="2400" dirty="0"/>
              <a:t>Identify and apply standard techniques for cleaning datasets.</a:t>
            </a:r>
          </a:p>
          <a:p>
            <a:r>
              <a:rPr lang="en-US" sz="2400" dirty="0"/>
              <a:t>Learn key data transformation and feature engineering techniques using Python.</a:t>
            </a:r>
          </a:p>
          <a:p>
            <a:endParaRPr lang="en-US" sz="2400" dirty="0"/>
          </a:p>
        </p:txBody>
      </p:sp>
      <p:sp>
        <p:nvSpPr>
          <p:cNvPr id="4" name="Slide Number Placeholder 3">
            <a:extLst>
              <a:ext uri="{FF2B5EF4-FFF2-40B4-BE49-F238E27FC236}">
                <a16:creationId xmlns:a16="http://schemas.microsoft.com/office/drawing/2014/main" id="{CD672233-B0E5-3492-3ABB-220381EE58BB}"/>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3037644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63E4-5C2E-FD74-84FD-769B4873B7E0}"/>
              </a:ext>
            </a:extLst>
          </p:cNvPr>
          <p:cNvSpPr>
            <a:spLocks noGrp="1"/>
          </p:cNvSpPr>
          <p:nvPr>
            <p:ph type="title"/>
          </p:nvPr>
        </p:nvSpPr>
        <p:spPr/>
        <p:txBody>
          <a:bodyPr/>
          <a:lstStyle/>
          <a:p>
            <a:r>
              <a:rPr lang="en-US" dirty="0"/>
              <a:t>Data Preparation Concepts for Today</a:t>
            </a:r>
          </a:p>
        </p:txBody>
      </p:sp>
      <p:sp>
        <p:nvSpPr>
          <p:cNvPr id="3" name="Content Placeholder 2">
            <a:extLst>
              <a:ext uri="{FF2B5EF4-FFF2-40B4-BE49-F238E27FC236}">
                <a16:creationId xmlns:a16="http://schemas.microsoft.com/office/drawing/2014/main" id="{60B66A32-2F30-DD4E-EA4C-0CC2C54E3257}"/>
              </a:ext>
            </a:extLst>
          </p:cNvPr>
          <p:cNvSpPr>
            <a:spLocks noGrp="1"/>
          </p:cNvSpPr>
          <p:nvPr>
            <p:ph idx="1"/>
          </p:nvPr>
        </p:nvSpPr>
        <p:spPr>
          <a:xfrm>
            <a:off x="729473" y="1451113"/>
            <a:ext cx="5514807" cy="4704731"/>
          </a:xfrm>
        </p:spPr>
        <p:txBody>
          <a:bodyPr>
            <a:normAutofit fontScale="92500" lnSpcReduction="10000"/>
          </a:bodyPr>
          <a:lstStyle/>
          <a:p>
            <a:r>
              <a:rPr lang="en-US" sz="2400" dirty="0"/>
              <a:t>Data Profiling</a:t>
            </a:r>
          </a:p>
          <a:p>
            <a:r>
              <a:rPr lang="en-US" sz="2400" dirty="0"/>
              <a:t>Data Cleaning</a:t>
            </a:r>
          </a:p>
          <a:p>
            <a:pPr lvl="1"/>
            <a:r>
              <a:rPr lang="en-US" sz="1800" dirty="0"/>
              <a:t>Missing Values</a:t>
            </a:r>
          </a:p>
          <a:p>
            <a:pPr lvl="1"/>
            <a:r>
              <a:rPr lang="en-US" sz="1800" dirty="0"/>
              <a:t>Inconsistencies</a:t>
            </a:r>
          </a:p>
          <a:p>
            <a:pPr lvl="1"/>
            <a:r>
              <a:rPr lang="en-US" sz="1800" dirty="0"/>
              <a:t>Duplicates</a:t>
            </a:r>
          </a:p>
          <a:p>
            <a:pPr lvl="1"/>
            <a:r>
              <a:rPr lang="en-US" sz="1800" dirty="0"/>
              <a:t>Outliers</a:t>
            </a:r>
          </a:p>
          <a:p>
            <a:r>
              <a:rPr lang="en-US" sz="2400" dirty="0"/>
              <a:t>Data Transformation</a:t>
            </a:r>
          </a:p>
          <a:p>
            <a:pPr lvl="1"/>
            <a:r>
              <a:rPr lang="en-US" sz="1800" dirty="0"/>
              <a:t>Standardization</a:t>
            </a:r>
          </a:p>
          <a:p>
            <a:pPr lvl="1"/>
            <a:r>
              <a:rPr lang="en-US" sz="1800" dirty="0"/>
              <a:t>Normalization</a:t>
            </a:r>
          </a:p>
          <a:p>
            <a:pPr lvl="1"/>
            <a:r>
              <a:rPr lang="en-US" sz="1800" dirty="0"/>
              <a:t>Aggregation (e.g., </a:t>
            </a:r>
            <a:r>
              <a:rPr lang="en-US" sz="1800" dirty="0" err="1"/>
              <a:t>Groupby</a:t>
            </a:r>
            <a:r>
              <a:rPr lang="en-US" sz="1800" dirty="0"/>
              <a:t>)</a:t>
            </a:r>
          </a:p>
          <a:p>
            <a:pPr lvl="1"/>
            <a:r>
              <a:rPr lang="en-US" sz="1800" dirty="0"/>
              <a:t>Pivot Table</a:t>
            </a:r>
          </a:p>
          <a:p>
            <a:pPr lvl="1"/>
            <a:r>
              <a:rPr lang="en-US" sz="1800" dirty="0"/>
              <a:t>Contingency Table or Crosstab</a:t>
            </a:r>
          </a:p>
        </p:txBody>
      </p:sp>
      <p:sp>
        <p:nvSpPr>
          <p:cNvPr id="4" name="Slide Number Placeholder 3">
            <a:extLst>
              <a:ext uri="{FF2B5EF4-FFF2-40B4-BE49-F238E27FC236}">
                <a16:creationId xmlns:a16="http://schemas.microsoft.com/office/drawing/2014/main" id="{73BDD726-1EA6-545D-7698-71D169A7F007}"/>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4917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2133092" y="767246"/>
            <a:ext cx="7925816" cy="550174"/>
          </a:xfrm>
        </p:spPr>
        <p:txBody>
          <a:bodyPr>
            <a:noAutofit/>
          </a:bodyPr>
          <a:lstStyle/>
          <a:p>
            <a:r>
              <a:rPr lang="en-US" dirty="0"/>
              <a:t>Review: The 6S5P Data Science Lifecycle</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7</a:t>
            </a:fld>
            <a:endParaRPr lang="en-US"/>
          </a:p>
        </p:txBody>
      </p:sp>
      <p:grpSp>
        <p:nvGrpSpPr>
          <p:cNvPr id="5" name="Group 4">
            <a:extLst>
              <a:ext uri="{FF2B5EF4-FFF2-40B4-BE49-F238E27FC236}">
                <a16:creationId xmlns:a16="http://schemas.microsoft.com/office/drawing/2014/main" id="{C7A7BB04-7059-A658-4FD5-02AEED539256}"/>
              </a:ext>
            </a:extLst>
          </p:cNvPr>
          <p:cNvGrpSpPr/>
          <p:nvPr/>
        </p:nvGrpSpPr>
        <p:grpSpPr>
          <a:xfrm>
            <a:off x="3578047" y="1706093"/>
            <a:ext cx="4402307" cy="4399981"/>
            <a:chOff x="958415" y="1655966"/>
            <a:chExt cx="4402307" cy="4399981"/>
          </a:xfrm>
        </p:grpSpPr>
        <p:grpSp>
          <p:nvGrpSpPr>
            <p:cNvPr id="1045" name="Group 1044">
              <a:extLst>
                <a:ext uri="{FF2B5EF4-FFF2-40B4-BE49-F238E27FC236}">
                  <a16:creationId xmlns:a16="http://schemas.microsoft.com/office/drawing/2014/main" id="{831FBFFD-BC9D-4E0D-A2F3-5051ECBAC39C}"/>
                </a:ext>
              </a:extLst>
            </p:cNvPr>
            <p:cNvGrpSpPr/>
            <p:nvPr/>
          </p:nvGrpSpPr>
          <p:grpSpPr>
            <a:xfrm>
              <a:off x="958415" y="1655966"/>
              <a:ext cx="4402307" cy="4399981"/>
              <a:chOff x="994219" y="1631118"/>
              <a:chExt cx="4402307" cy="4399981"/>
            </a:xfrm>
          </p:grpSpPr>
          <mc:AlternateContent xmlns:mc="http://schemas.openxmlformats.org/markup-compatibility/2006">
            <mc:Choice xmlns:am3d="http://schemas.microsoft.com/office/drawing/2017/model3d" Requires="am3d">
              <p:graphicFrame>
                <p:nvGraphicFramePr>
                  <p:cNvPr id="10" name="3D Model 9" descr="Torus">
                    <a:extLst>
                      <a:ext uri="{FF2B5EF4-FFF2-40B4-BE49-F238E27FC236}">
                        <a16:creationId xmlns:a16="http://schemas.microsoft.com/office/drawing/2014/main" id="{01772F28-951F-281F-32B0-2B8FD5F52BD6}"/>
                      </a:ext>
                    </a:extLst>
                  </p:cNvPr>
                  <p:cNvGraphicFramePr>
                    <a:graphicFrameLocks noChangeAspect="1"/>
                  </p:cNvGraphicFramePr>
                  <p:nvPr/>
                </p:nvGraphicFramePr>
                <p:xfrm>
                  <a:off x="1094671" y="1795954"/>
                  <a:ext cx="4178042" cy="4235145"/>
                </p:xfrm>
                <a:graphic>
                  <a:graphicData uri="http://schemas.microsoft.com/office/drawing/2017/model3d">
                    <am3d:model3d r:embed="rId3">
                      <am3d:spPr>
                        <a:xfrm>
                          <a:off x="0" y="0"/>
                          <a:ext cx="4178042" cy="4235145"/>
                        </a:xfrm>
                        <a:prstGeom prst="rect">
                          <a:avLst/>
                        </a:prstGeom>
                      </am3d:spPr>
                      <am3d:camera>
                        <am3d:pos x="0" y="0" z="67469092"/>
                        <am3d:up dx="0" dy="36000000" dz="0"/>
                        <am3d:lookAt x="0" y="0" z="0"/>
                        <am3d:perspective fov="2700000"/>
                      </am3d:camera>
                      <am3d:trans>
                        <am3d:meterPerModelUnit n="6999400" d="1000000"/>
                        <am3d:preTrans dx="-3" dy="-4317043" dz="-4"/>
                        <am3d:scale>
                          <am3d:sx n="1000000" d="1000000"/>
                          <am3d:sy n="1000000" d="1000000"/>
                          <am3d:sz n="1000000" d="1000000"/>
                        </am3d:scale>
                        <am3d:rot ax="5614011" ay="-69697" az="1081197"/>
                        <am3d:postTrans dx="0" dy="0" dz="0"/>
                      </am3d:trans>
                      <am3d:raster rName="Office3DRenderer" rVer="16.0.8326">
                        <am3d:blip r:embed="rId4"/>
                      </am3d:raster>
                      <am3d:objViewport viewportSz="632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Torus">
                    <a:extLst>
                      <a:ext uri="{FF2B5EF4-FFF2-40B4-BE49-F238E27FC236}">
                        <a16:creationId xmlns:a16="http://schemas.microsoft.com/office/drawing/2014/main" id="{01772F28-951F-281F-32B0-2B8FD5F52BD6}"/>
                      </a:ext>
                    </a:extLst>
                  </p:cNvPr>
                  <p:cNvPicPr>
                    <a:picLocks noGrp="1" noRot="1" noChangeAspect="1" noMove="1" noResize="1" noEditPoints="1" noAdjustHandles="1" noChangeArrowheads="1" noChangeShapeType="1" noCrop="1"/>
                  </p:cNvPicPr>
                  <p:nvPr/>
                </p:nvPicPr>
                <p:blipFill>
                  <a:blip r:embed="rId4"/>
                  <a:stretch>
                    <a:fillRect/>
                  </a:stretch>
                </p:blipFill>
                <p:spPr>
                  <a:xfrm>
                    <a:off x="3678499" y="1870929"/>
                    <a:ext cx="4178042" cy="4235145"/>
                  </a:xfrm>
                  <a:prstGeom prst="rect">
                    <a:avLst/>
                  </a:prstGeom>
                </p:spPr>
              </p:pic>
            </mc:Fallback>
          </mc:AlternateContent>
          <p:sp>
            <p:nvSpPr>
              <p:cNvPr id="20" name="TextBox 19">
                <a:extLst>
                  <a:ext uri="{FF2B5EF4-FFF2-40B4-BE49-F238E27FC236}">
                    <a16:creationId xmlns:a16="http://schemas.microsoft.com/office/drawing/2014/main" id="{70E34EFE-F652-FB29-09E2-7D745AFC5899}"/>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Define Problem</a:t>
                </a:r>
              </a:p>
            </p:txBody>
          </p:sp>
          <p:sp>
            <p:nvSpPr>
              <p:cNvPr id="21" name="TextBox 20">
                <a:extLst>
                  <a:ext uri="{FF2B5EF4-FFF2-40B4-BE49-F238E27FC236}">
                    <a16:creationId xmlns:a16="http://schemas.microsoft.com/office/drawing/2014/main" id="{5B2DC09F-4843-93DC-FABB-74B9350D6E4E}"/>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22" name="TextBox 21">
                <a:extLst>
                  <a:ext uri="{FF2B5EF4-FFF2-40B4-BE49-F238E27FC236}">
                    <a16:creationId xmlns:a16="http://schemas.microsoft.com/office/drawing/2014/main" id="{1475DE3E-A1D9-A550-4ADB-FE54158764FB}"/>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t>Acquire Data</a:t>
                </a:r>
              </a:p>
            </p:txBody>
          </p:sp>
          <p:sp>
            <p:nvSpPr>
              <p:cNvPr id="23" name="TextBox 22">
                <a:extLst>
                  <a:ext uri="{FF2B5EF4-FFF2-40B4-BE49-F238E27FC236}">
                    <a16:creationId xmlns:a16="http://schemas.microsoft.com/office/drawing/2014/main" id="{C8383C8C-A053-5931-AC32-A51E92C41E96}"/>
                  </a:ext>
                </a:extLst>
              </p:cNvPr>
              <p:cNvSpPr txBox="1"/>
              <p:nvPr/>
            </p:nvSpPr>
            <p:spPr>
              <a:xfrm>
                <a:off x="4278374" y="4317913"/>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25" name="TextBox 24">
                <a:extLst>
                  <a:ext uri="{FF2B5EF4-FFF2-40B4-BE49-F238E27FC236}">
                    <a16:creationId xmlns:a16="http://schemas.microsoft.com/office/drawing/2014/main" id="{10ECE4F4-2EEB-1C45-DCDE-9A8CE9CD3647}"/>
                  </a:ext>
                </a:extLst>
              </p:cNvPr>
              <p:cNvSpPr txBox="1"/>
              <p:nvPr/>
            </p:nvSpPr>
            <p:spPr>
              <a:xfrm>
                <a:off x="994219" y="26866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t>Manage-Measure</a:t>
                </a:r>
              </a:p>
            </p:txBody>
          </p:sp>
          <p:sp>
            <p:nvSpPr>
              <p:cNvPr id="28" name="Arrow: Left-Right 27">
                <a:extLst>
                  <a:ext uri="{FF2B5EF4-FFF2-40B4-BE49-F238E27FC236}">
                    <a16:creationId xmlns:a16="http://schemas.microsoft.com/office/drawing/2014/main" id="{E6198D42-528D-AEBA-F379-60238EEFC4A5}"/>
                  </a:ext>
                </a:extLst>
              </p:cNvPr>
              <p:cNvSpPr/>
              <p:nvPr/>
            </p:nvSpPr>
            <p:spPr>
              <a:xfrm rot="2308236">
                <a:off x="3858179" y="2248003"/>
                <a:ext cx="72900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Right 28">
                <a:extLst>
                  <a:ext uri="{FF2B5EF4-FFF2-40B4-BE49-F238E27FC236}">
                    <a16:creationId xmlns:a16="http://schemas.microsoft.com/office/drawing/2014/main" id="{F413417B-B161-9286-D343-E3A2DB1AB707}"/>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Right 29">
                <a:extLst>
                  <a:ext uri="{FF2B5EF4-FFF2-40B4-BE49-F238E27FC236}">
                    <a16:creationId xmlns:a16="http://schemas.microsoft.com/office/drawing/2014/main" id="{2343B902-310F-E21E-2843-28E448A0FF11}"/>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Right 30">
                <a:extLst>
                  <a:ext uri="{FF2B5EF4-FFF2-40B4-BE49-F238E27FC236}">
                    <a16:creationId xmlns:a16="http://schemas.microsoft.com/office/drawing/2014/main" id="{38E21207-7CBF-7ED6-B4D8-1DC56BC0E426}"/>
                  </a:ext>
                </a:extLst>
              </p:cNvPr>
              <p:cNvSpPr/>
              <p:nvPr/>
            </p:nvSpPr>
            <p:spPr>
              <a:xfrm rot="8799870">
                <a:off x="1889186" y="2193353"/>
                <a:ext cx="78127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BC5B508A-EF7C-5D94-B2F5-165098E18336}"/>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Build Model</a:t>
                </a:r>
              </a:p>
            </p:txBody>
          </p:sp>
          <p:sp>
            <p:nvSpPr>
              <p:cNvPr id="1025" name="Arrow: Left-Right 1024">
                <a:extLst>
                  <a:ext uri="{FF2B5EF4-FFF2-40B4-BE49-F238E27FC236}">
                    <a16:creationId xmlns:a16="http://schemas.microsoft.com/office/drawing/2014/main" id="{F49FD709-EEAA-7ACA-FC69-1D4E8D7DF714}"/>
                  </a:ext>
                </a:extLst>
              </p:cNvPr>
              <p:cNvSpPr/>
              <p:nvPr/>
            </p:nvSpPr>
            <p:spPr>
              <a:xfrm rot="8294665">
                <a:off x="3624585" y="519460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Arrow: Left-Right 1043">
                <a:extLst>
                  <a:ext uri="{FF2B5EF4-FFF2-40B4-BE49-F238E27FC236}">
                    <a16:creationId xmlns:a16="http://schemas.microsoft.com/office/drawing/2014/main" id="{CBEA4D00-7582-F6A7-2A7C-4B56976B708E}"/>
                  </a:ext>
                </a:extLst>
              </p:cNvPr>
              <p:cNvSpPr/>
              <p:nvPr/>
            </p:nvSpPr>
            <p:spPr>
              <a:xfrm rot="2534967">
                <a:off x="1699422" y="515284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6" name="Oval 1045">
              <a:extLst>
                <a:ext uri="{FF2B5EF4-FFF2-40B4-BE49-F238E27FC236}">
                  <a16:creationId xmlns:a16="http://schemas.microsoft.com/office/drawing/2014/main" id="{2E23A7B2-FF09-B13C-10AA-0483B350F797}"/>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grpSp>
      <p:sp>
        <p:nvSpPr>
          <p:cNvPr id="8" name="Oval 7">
            <a:extLst>
              <a:ext uri="{FF2B5EF4-FFF2-40B4-BE49-F238E27FC236}">
                <a16:creationId xmlns:a16="http://schemas.microsoft.com/office/drawing/2014/main" id="{FA822850-666C-B7DE-43A9-0968F858C60F}"/>
              </a:ext>
            </a:extLst>
          </p:cNvPr>
          <p:cNvSpPr/>
          <p:nvPr/>
        </p:nvSpPr>
        <p:spPr>
          <a:xfrm>
            <a:off x="6647409" y="4215684"/>
            <a:ext cx="1555278" cy="1028220"/>
          </a:xfrm>
          <a:prstGeom prst="ellipse">
            <a:avLst/>
          </a:prstGeom>
          <a:solidFill>
            <a:srgbClr val="FFFF00">
              <a:alpha val="44244"/>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485CBD17-1DDA-21DC-9841-19C0865C0C20}"/>
              </a:ext>
            </a:extLst>
          </p:cNvPr>
          <p:cNvSpPr/>
          <p:nvPr/>
        </p:nvSpPr>
        <p:spPr>
          <a:xfrm rot="2967446">
            <a:off x="8463316" y="3718256"/>
            <a:ext cx="179967" cy="1103998"/>
          </a:xfrm>
          <a:prstGeom prst="downArrow">
            <a:avLst/>
          </a:prstGeom>
          <a:solidFill>
            <a:schemeClr val="tx1"/>
          </a:solidFill>
          <a:ln>
            <a:solidFill>
              <a:srgbClr val="0C49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683BFF-F820-BF04-4506-303BB3FBD66D}"/>
              </a:ext>
            </a:extLst>
          </p:cNvPr>
          <p:cNvSpPr txBox="1"/>
          <p:nvPr/>
        </p:nvSpPr>
        <p:spPr>
          <a:xfrm>
            <a:off x="9029101" y="3069926"/>
            <a:ext cx="1548581" cy="1200329"/>
          </a:xfrm>
          <a:prstGeom prst="rect">
            <a:avLst/>
          </a:prstGeom>
          <a:noFill/>
        </p:spPr>
        <p:txBody>
          <a:bodyPr wrap="square" rtlCol="0">
            <a:spAutoFit/>
          </a:bodyPr>
          <a:lstStyle/>
          <a:p>
            <a:r>
              <a:rPr lang="en-US" sz="2400" dirty="0"/>
              <a:t>Focus for the next few weeks</a:t>
            </a:r>
          </a:p>
        </p:txBody>
      </p:sp>
    </p:spTree>
    <p:extLst>
      <p:ext uri="{BB962C8B-B14F-4D97-AF65-F5344CB8AC3E}">
        <p14:creationId xmlns:p14="http://schemas.microsoft.com/office/powerpoint/2010/main" val="42634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480909" y="625469"/>
            <a:ext cx="11029616" cy="550174"/>
          </a:xfrm>
        </p:spPr>
        <p:txBody>
          <a:bodyPr/>
          <a:lstStyle/>
          <a:p>
            <a:r>
              <a:rPr lang="en-US" dirty="0"/>
              <a:t>2. Identify and Acquire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6" name="Freeform: Shape 5">
            <a:extLst>
              <a:ext uri="{FF2B5EF4-FFF2-40B4-BE49-F238E27FC236}">
                <a16:creationId xmlns:a16="http://schemas.microsoft.com/office/drawing/2014/main" id="{D2B7BC2B-E455-51CD-9434-F908BA9A6607}"/>
              </a:ext>
            </a:extLst>
          </p:cNvPr>
          <p:cNvSpPr/>
          <p:nvPr/>
        </p:nvSpPr>
        <p:spPr>
          <a:xfrm>
            <a:off x="696823" y="1895382"/>
            <a:ext cx="2416975" cy="4110002"/>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chemeClr val="tx1"/>
                </a:solidFill>
              </a:rPr>
              <a:t>Leverage Data Catalog to ID relevant data</a:t>
            </a:r>
            <a:endParaRPr lang="en-US" sz="2000" kern="1200" dirty="0">
              <a:solidFill>
                <a:schemeClr val="tx1"/>
              </a:solidFill>
            </a:endParaRPr>
          </a:p>
          <a:p>
            <a:pPr marL="114300" lvl="1" indent="-114300" algn="l" defTabSz="622300">
              <a:lnSpc>
                <a:spcPct val="90000"/>
              </a:lnSpc>
              <a:spcBef>
                <a:spcPct val="0"/>
              </a:spcBef>
              <a:spcAft>
                <a:spcPts val="600"/>
              </a:spcAft>
              <a:buChar char="•"/>
            </a:pPr>
            <a:r>
              <a:rPr lang="en-US" sz="2000" kern="1200" dirty="0">
                <a:solidFill>
                  <a:srgbClr val="7030A0"/>
                </a:solidFill>
              </a:rPr>
              <a:t>Use ETL</a:t>
            </a:r>
            <a:r>
              <a:rPr lang="en-US" sz="2000" kern="1200" baseline="30000" dirty="0">
                <a:solidFill>
                  <a:srgbClr val="7030A0"/>
                </a:solidFill>
              </a:rPr>
              <a:t>#</a:t>
            </a:r>
            <a:r>
              <a:rPr lang="en-US" sz="2000" kern="1200" dirty="0">
                <a:solidFill>
                  <a:srgbClr val="7030A0"/>
                </a:solidFill>
              </a:rPr>
              <a:t> tools, processes </a:t>
            </a:r>
          </a:p>
          <a:p>
            <a:pPr marL="114300" lvl="1" indent="-114300" algn="l" defTabSz="622300">
              <a:lnSpc>
                <a:spcPct val="90000"/>
              </a:lnSpc>
              <a:spcBef>
                <a:spcPct val="0"/>
              </a:spcBef>
              <a:spcAft>
                <a:spcPts val="600"/>
              </a:spcAft>
              <a:buChar char="•"/>
            </a:pPr>
            <a:r>
              <a:rPr lang="en-US" sz="2000" kern="1200" dirty="0">
                <a:solidFill>
                  <a:srgbClr val="7030A0"/>
                </a:solidFill>
              </a:rPr>
              <a:t>Join data sources (often using SQL)</a:t>
            </a:r>
          </a:p>
          <a:p>
            <a:pPr marL="114300" lvl="1" indent="-114300" algn="l" defTabSz="622300">
              <a:lnSpc>
                <a:spcPct val="90000"/>
              </a:lnSpc>
              <a:spcBef>
                <a:spcPct val="0"/>
              </a:spcBef>
              <a:spcAft>
                <a:spcPts val="600"/>
              </a:spcAft>
              <a:buChar char="•"/>
            </a:pPr>
            <a:r>
              <a:rPr lang="en-US" sz="2000" dirty="0">
                <a:solidFill>
                  <a:srgbClr val="7030A0"/>
                </a:solidFill>
              </a:rPr>
              <a:t>Data Type checking</a:t>
            </a:r>
          </a:p>
          <a:p>
            <a:pPr marL="114300" lvl="1" indent="-114300" algn="l" defTabSz="622300">
              <a:lnSpc>
                <a:spcPct val="90000"/>
              </a:lnSpc>
              <a:spcBef>
                <a:spcPct val="0"/>
              </a:spcBef>
              <a:spcAft>
                <a:spcPts val="600"/>
              </a:spcAft>
              <a:buChar char="•"/>
            </a:pPr>
            <a:r>
              <a:rPr lang="en-US" sz="2000" kern="1200" dirty="0">
                <a:solidFill>
                  <a:srgbClr val="7030A0"/>
                </a:solidFill>
              </a:rPr>
              <a:t>Schema Matching</a:t>
            </a:r>
          </a:p>
          <a:p>
            <a:pPr marL="114300" lvl="1" indent="-114300" algn="l" defTabSz="622300">
              <a:lnSpc>
                <a:spcPct val="90000"/>
              </a:lnSpc>
              <a:spcBef>
                <a:spcPct val="0"/>
              </a:spcBef>
              <a:spcAft>
                <a:spcPts val="600"/>
              </a:spcAft>
              <a:buChar char="•"/>
            </a:pPr>
            <a:r>
              <a:rPr lang="en-US" sz="2000" kern="1200" dirty="0">
                <a:highlight>
                  <a:srgbClr val="FFFF00"/>
                </a:highlight>
              </a:rPr>
              <a:t>Output: Raw Analytic Data Set or View</a:t>
            </a:r>
          </a:p>
        </p:txBody>
      </p:sp>
      <p:sp>
        <p:nvSpPr>
          <p:cNvPr id="25" name="Rectangle 5">
            <a:extLst>
              <a:ext uri="{FF2B5EF4-FFF2-40B4-BE49-F238E27FC236}">
                <a16:creationId xmlns:a16="http://schemas.microsoft.com/office/drawing/2014/main" id="{A96254F3-3C91-6645-6704-5E9A4834B42B}"/>
              </a:ext>
            </a:extLst>
          </p:cNvPr>
          <p:cNvSpPr>
            <a:spLocks noChangeArrowheads="1"/>
          </p:cNvSpPr>
          <p:nvPr/>
        </p:nvSpPr>
        <p:spPr bwMode="auto">
          <a:xfrm>
            <a:off x="9419869" y="2628118"/>
            <a:ext cx="2459675" cy="1709737"/>
          </a:xfrm>
          <a:prstGeom prst="rect">
            <a:avLst/>
          </a:prstGeom>
          <a:noFill/>
          <a:ln>
            <a:noFill/>
          </a:ln>
          <a:effectLst/>
          <a:extLst>
            <a:ext uri="{909E8E84-426E-40DD-AFC4-6F175D3DCCD1}">
              <a14:hiddenFill xmlns:a14="http://schemas.microsoft.com/office/drawing/2010/main">
                <a:solidFill>
                  <a:srgbClr val="0C0FB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0188" indent="-230188">
              <a:spcBef>
                <a:spcPct val="20000"/>
              </a:spcBef>
              <a:buClr>
                <a:schemeClr val="accent1"/>
              </a:buClr>
              <a:buChar char="•"/>
              <a:defRPr sz="2200">
                <a:solidFill>
                  <a:schemeClr val="tx1"/>
                </a:solidFill>
                <a:latin typeface="Verdana" pitchFamily="34" charset="0"/>
              </a:defRPr>
            </a:lvl1pPr>
            <a:lvl2pPr marL="628650" indent="-284163">
              <a:spcBef>
                <a:spcPct val="20000"/>
              </a:spcBef>
              <a:buClr>
                <a:schemeClr val="accent1"/>
              </a:buClr>
              <a:buChar char="&gt;"/>
              <a:defRPr sz="2000">
                <a:solidFill>
                  <a:schemeClr val="tx1"/>
                </a:solidFill>
                <a:latin typeface="Verdana" pitchFamily="34" charset="0"/>
              </a:defRPr>
            </a:lvl2pPr>
            <a:lvl3pPr marL="969963" indent="-227013">
              <a:spcBef>
                <a:spcPct val="20000"/>
              </a:spcBef>
              <a:buClr>
                <a:schemeClr val="accent1"/>
              </a:buClr>
              <a:buChar char="–"/>
              <a:defRPr>
                <a:solidFill>
                  <a:schemeClr val="tx1"/>
                </a:solidFill>
                <a:latin typeface="Verdana" pitchFamily="34" charset="0"/>
              </a:defRPr>
            </a:lvl3pPr>
            <a:lvl4pPr marL="1600200" indent="-228600">
              <a:spcBef>
                <a:spcPct val="20000"/>
              </a:spcBef>
              <a:buClr>
                <a:schemeClr val="accent1"/>
              </a:buClr>
              <a:buChar char="–"/>
              <a:defRPr sz="1200">
                <a:solidFill>
                  <a:schemeClr val="tx1"/>
                </a:solidFill>
                <a:latin typeface="Verdana" pitchFamily="34" charset="0"/>
              </a:defRPr>
            </a:lvl4pPr>
            <a:lvl5pPr marL="2057400" indent="-228600">
              <a:spcBef>
                <a:spcPct val="20000"/>
              </a:spcBef>
              <a:buClr>
                <a:schemeClr val="accent1"/>
              </a:buClr>
              <a:buChar char="»"/>
              <a:defRPr sz="1200">
                <a:solidFill>
                  <a:schemeClr val="tx1"/>
                </a:solidFill>
                <a:latin typeface="Verdana"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itchFamily="34" charset="0"/>
              </a:defRPr>
            </a:lvl9pPr>
          </a:lstStyle>
          <a:p>
            <a:pPr>
              <a:lnSpc>
                <a:spcPct val="80000"/>
              </a:lnSpc>
              <a:buFontTx/>
              <a:buNone/>
            </a:pPr>
            <a:r>
              <a:rPr lang="en-US" altLang="en-US" sz="1867" u="sng" dirty="0">
                <a:solidFill>
                  <a:schemeClr val="tx2"/>
                </a:solidFill>
                <a:latin typeface="+mn-lt"/>
              </a:rPr>
              <a:t>Raw ADS</a:t>
            </a:r>
          </a:p>
          <a:p>
            <a:pPr>
              <a:lnSpc>
                <a:spcPct val="80000"/>
              </a:lnSpc>
              <a:buClrTx/>
              <a:buFont typeface="Arial" panose="020B0604020202020204" pitchFamily="34" charset="0"/>
              <a:buChar char="•"/>
            </a:pPr>
            <a:r>
              <a:rPr lang="en-US" altLang="en-US" sz="1800" dirty="0">
                <a:latin typeface="+mn-lt"/>
              </a:rPr>
              <a:t>Potential variables required to solve business problem</a:t>
            </a:r>
          </a:p>
          <a:p>
            <a:pPr>
              <a:lnSpc>
                <a:spcPct val="80000"/>
              </a:lnSpc>
              <a:buClrTx/>
              <a:buFont typeface="Arial" panose="020B0604020202020204" pitchFamily="34" charset="0"/>
              <a:buChar char="•"/>
            </a:pPr>
            <a:r>
              <a:rPr lang="en-US" altLang="en-US" sz="1800" dirty="0">
                <a:latin typeface="+mn-lt"/>
              </a:rPr>
              <a:t>Very wide data set</a:t>
            </a:r>
          </a:p>
          <a:p>
            <a:pPr>
              <a:lnSpc>
                <a:spcPct val="80000"/>
              </a:lnSpc>
              <a:buClrTx/>
              <a:buFont typeface="Arial" panose="020B0604020202020204" pitchFamily="34" charset="0"/>
              <a:buChar char="•"/>
            </a:pPr>
            <a:r>
              <a:rPr lang="en-US" altLang="en-US" sz="1800" dirty="0">
                <a:latin typeface="+mn-lt"/>
              </a:rPr>
              <a:t>Derived, Joined and Lightly Transformed</a:t>
            </a:r>
          </a:p>
        </p:txBody>
      </p:sp>
      <p:graphicFrame>
        <p:nvGraphicFramePr>
          <p:cNvPr id="26" name="Table 25">
            <a:extLst>
              <a:ext uri="{FF2B5EF4-FFF2-40B4-BE49-F238E27FC236}">
                <a16:creationId xmlns:a16="http://schemas.microsoft.com/office/drawing/2014/main" id="{00C8E3F8-2D17-B964-9009-36864351F160}"/>
              </a:ext>
            </a:extLst>
          </p:cNvPr>
          <p:cNvGraphicFramePr>
            <a:graphicFrameLocks noGrp="1"/>
          </p:cNvGraphicFramePr>
          <p:nvPr/>
        </p:nvGraphicFramePr>
        <p:xfrm>
          <a:off x="4821092"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27" name="Table 26">
            <a:extLst>
              <a:ext uri="{FF2B5EF4-FFF2-40B4-BE49-F238E27FC236}">
                <a16:creationId xmlns:a16="http://schemas.microsoft.com/office/drawing/2014/main" id="{0DF39C92-A87E-2E9F-E47D-969306E75B57}"/>
              </a:ext>
            </a:extLst>
          </p:cNvPr>
          <p:cNvGraphicFramePr>
            <a:graphicFrameLocks noGrp="1"/>
          </p:cNvGraphicFramePr>
          <p:nvPr/>
        </p:nvGraphicFramePr>
        <p:xfrm>
          <a:off x="5125892"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28" name="Table 27">
            <a:extLst>
              <a:ext uri="{FF2B5EF4-FFF2-40B4-BE49-F238E27FC236}">
                <a16:creationId xmlns:a16="http://schemas.microsoft.com/office/drawing/2014/main" id="{97E2958B-B43E-B806-18D3-9E6EB68BBC83}"/>
              </a:ext>
            </a:extLst>
          </p:cNvPr>
          <p:cNvGraphicFramePr>
            <a:graphicFrameLocks noGrp="1"/>
          </p:cNvGraphicFramePr>
          <p:nvPr/>
        </p:nvGraphicFramePr>
        <p:xfrm>
          <a:off x="5474953"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29" name="Table 28">
            <a:extLst>
              <a:ext uri="{FF2B5EF4-FFF2-40B4-BE49-F238E27FC236}">
                <a16:creationId xmlns:a16="http://schemas.microsoft.com/office/drawing/2014/main" id="{E5A8A7F6-8AF3-BAAC-7F6A-31CCC230C5DA}"/>
              </a:ext>
            </a:extLst>
          </p:cNvPr>
          <p:cNvGraphicFramePr>
            <a:graphicFrameLocks noGrp="1"/>
          </p:cNvGraphicFramePr>
          <p:nvPr/>
        </p:nvGraphicFramePr>
        <p:xfrm>
          <a:off x="5824015"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30" name="Table 29">
            <a:extLst>
              <a:ext uri="{FF2B5EF4-FFF2-40B4-BE49-F238E27FC236}">
                <a16:creationId xmlns:a16="http://schemas.microsoft.com/office/drawing/2014/main" id="{58C26561-2B7F-8EA9-C99B-7B69FA208264}"/>
              </a:ext>
            </a:extLst>
          </p:cNvPr>
          <p:cNvGraphicFramePr>
            <a:graphicFrameLocks noGrp="1"/>
          </p:cNvGraphicFramePr>
          <p:nvPr/>
        </p:nvGraphicFramePr>
        <p:xfrm>
          <a:off x="5749685"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31" name="TextBox 30">
            <a:extLst>
              <a:ext uri="{FF2B5EF4-FFF2-40B4-BE49-F238E27FC236}">
                <a16:creationId xmlns:a16="http://schemas.microsoft.com/office/drawing/2014/main" id="{726AF26D-25A4-5B71-DB6C-3F25C00B697E}"/>
              </a:ext>
            </a:extLst>
          </p:cNvPr>
          <p:cNvSpPr txBox="1"/>
          <p:nvPr/>
        </p:nvSpPr>
        <p:spPr>
          <a:xfrm>
            <a:off x="5477506"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32" name="TextBox 31">
            <a:extLst>
              <a:ext uri="{FF2B5EF4-FFF2-40B4-BE49-F238E27FC236}">
                <a16:creationId xmlns:a16="http://schemas.microsoft.com/office/drawing/2014/main" id="{BE60E4D7-2CA3-A39D-8767-14FA3756C591}"/>
              </a:ext>
            </a:extLst>
          </p:cNvPr>
          <p:cNvSpPr txBox="1"/>
          <p:nvPr/>
        </p:nvSpPr>
        <p:spPr>
          <a:xfrm>
            <a:off x="4821092"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33" name="TextBox 32">
            <a:extLst>
              <a:ext uri="{FF2B5EF4-FFF2-40B4-BE49-F238E27FC236}">
                <a16:creationId xmlns:a16="http://schemas.microsoft.com/office/drawing/2014/main" id="{30CBEAA6-EDB5-D70B-0671-AD017FC86F6F}"/>
              </a:ext>
            </a:extLst>
          </p:cNvPr>
          <p:cNvSpPr txBox="1"/>
          <p:nvPr/>
        </p:nvSpPr>
        <p:spPr>
          <a:xfrm>
            <a:off x="5125892" y="1793644"/>
            <a:ext cx="1573538" cy="276999"/>
          </a:xfrm>
          <a:prstGeom prst="rect">
            <a:avLst/>
          </a:prstGeom>
          <a:solidFill>
            <a:srgbClr val="FFFF00"/>
          </a:solidFill>
        </p:spPr>
        <p:txBody>
          <a:bodyPr wrap="square" rtlCol="0">
            <a:spAutoFit/>
          </a:bodyPr>
          <a:lstStyle/>
          <a:p>
            <a:r>
              <a:rPr lang="en-US" sz="1200" b="1"/>
              <a:t>Call Center Table</a:t>
            </a:r>
          </a:p>
        </p:txBody>
      </p:sp>
      <p:sp>
        <p:nvSpPr>
          <p:cNvPr id="34" name="TextBox 33">
            <a:extLst>
              <a:ext uri="{FF2B5EF4-FFF2-40B4-BE49-F238E27FC236}">
                <a16:creationId xmlns:a16="http://schemas.microsoft.com/office/drawing/2014/main" id="{89590FC5-388D-21D7-E72E-B310B021A551}"/>
              </a:ext>
            </a:extLst>
          </p:cNvPr>
          <p:cNvSpPr txBox="1"/>
          <p:nvPr/>
        </p:nvSpPr>
        <p:spPr>
          <a:xfrm>
            <a:off x="5824013"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35" name="Connector: Elbow 34">
            <a:extLst>
              <a:ext uri="{FF2B5EF4-FFF2-40B4-BE49-F238E27FC236}">
                <a16:creationId xmlns:a16="http://schemas.microsoft.com/office/drawing/2014/main" id="{86C00E1F-4EA0-8329-54E0-5D941464BED2}"/>
              </a:ext>
            </a:extLst>
          </p:cNvPr>
          <p:cNvCxnSpPr>
            <a:cxnSpLocks/>
            <a:stCxn id="26" idx="1"/>
            <a:endCxn id="30" idx="1"/>
          </p:cNvCxnSpPr>
          <p:nvPr/>
        </p:nvCxnSpPr>
        <p:spPr>
          <a:xfrm rot="10800000" flipH="1" flipV="1">
            <a:off x="4821091"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C491ED1E-4D53-B4FC-177A-48BE23B58FDA}"/>
              </a:ext>
            </a:extLst>
          </p:cNvPr>
          <p:cNvCxnSpPr>
            <a:cxnSpLocks/>
            <a:stCxn id="27" idx="1"/>
            <a:endCxn id="30" idx="1"/>
          </p:cNvCxnSpPr>
          <p:nvPr/>
        </p:nvCxnSpPr>
        <p:spPr>
          <a:xfrm rot="10800000" flipH="1" flipV="1">
            <a:off x="5125891"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BF8524F5-1ABA-18B9-98FC-35302040E484}"/>
              </a:ext>
            </a:extLst>
          </p:cNvPr>
          <p:cNvCxnSpPr>
            <a:cxnSpLocks/>
            <a:stCxn id="28" idx="1"/>
            <a:endCxn id="30" idx="1"/>
          </p:cNvCxnSpPr>
          <p:nvPr/>
        </p:nvCxnSpPr>
        <p:spPr>
          <a:xfrm rot="10800000" flipH="1" flipV="1">
            <a:off x="5474953"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8" name="Connector: Elbow 37">
            <a:extLst>
              <a:ext uri="{FF2B5EF4-FFF2-40B4-BE49-F238E27FC236}">
                <a16:creationId xmlns:a16="http://schemas.microsoft.com/office/drawing/2014/main" id="{F546CD52-819A-DCAA-F454-DC8B5EAD70D5}"/>
              </a:ext>
            </a:extLst>
          </p:cNvPr>
          <p:cNvCxnSpPr>
            <a:cxnSpLocks/>
            <a:stCxn id="29" idx="1"/>
            <a:endCxn id="30" idx="1"/>
          </p:cNvCxnSpPr>
          <p:nvPr/>
        </p:nvCxnSpPr>
        <p:spPr>
          <a:xfrm rot="10800000" flipV="1">
            <a:off x="5749685"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a:extLst>
              <a:ext uri="{FF2B5EF4-FFF2-40B4-BE49-F238E27FC236}">
                <a16:creationId xmlns:a16="http://schemas.microsoft.com/office/drawing/2014/main" id="{C03D10F2-6401-8A7C-A0B0-9F8DE1EBE78A}"/>
              </a:ext>
            </a:extLst>
          </p:cNvPr>
          <p:cNvSpPr/>
          <p:nvPr/>
        </p:nvSpPr>
        <p:spPr>
          <a:xfrm>
            <a:off x="4404934" y="1141217"/>
            <a:ext cx="1467068" cy="313932"/>
          </a:xfrm>
          <a:prstGeom prst="rect">
            <a:avLst/>
          </a:prstGeom>
        </p:spPr>
        <p:txBody>
          <a:bodyPr wrap="none">
            <a:spAutoFit/>
          </a:bodyPr>
          <a:lstStyle/>
          <a:p>
            <a:pPr>
              <a:lnSpc>
                <a:spcPct val="80000"/>
              </a:lnSpc>
              <a:buFontTx/>
              <a:buNone/>
            </a:pPr>
            <a:r>
              <a:rPr lang="en-US" altLang="en-US" u="sng">
                <a:solidFill>
                  <a:schemeClr val="tx2"/>
                </a:solidFill>
              </a:rPr>
              <a:t>Source Data</a:t>
            </a:r>
          </a:p>
        </p:txBody>
      </p:sp>
    </p:spTree>
    <p:extLst>
      <p:ext uri="{BB962C8B-B14F-4D97-AF65-F5344CB8AC3E}">
        <p14:creationId xmlns:p14="http://schemas.microsoft.com/office/powerpoint/2010/main" val="85433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81192" y="702156"/>
            <a:ext cx="6480336" cy="550174"/>
          </a:xfrm>
        </p:spPr>
        <p:txBody>
          <a:bodyPr>
            <a:normAutofit fontScale="90000"/>
          </a:bodyPr>
          <a:lstStyle/>
          <a:p>
            <a:r>
              <a:rPr lang="en-US" dirty="0"/>
              <a:t>3. Understand and Prepare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9</a:t>
            </a:fld>
            <a:endParaRPr lang="en-US"/>
          </a:p>
        </p:txBody>
      </p:sp>
      <p:sp>
        <p:nvSpPr>
          <p:cNvPr id="6" name="Freeform: Shape 5">
            <a:extLst>
              <a:ext uri="{FF2B5EF4-FFF2-40B4-BE49-F238E27FC236}">
                <a16:creationId xmlns:a16="http://schemas.microsoft.com/office/drawing/2014/main" id="{9190E72D-28A6-4EB6-6110-7D2DA3590D64}"/>
              </a:ext>
            </a:extLst>
          </p:cNvPr>
          <p:cNvSpPr/>
          <p:nvPr/>
        </p:nvSpPr>
        <p:spPr>
          <a:xfrm>
            <a:off x="624906" y="1547983"/>
            <a:ext cx="2270429" cy="4050506"/>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rgbClr val="7030A0"/>
                </a:solidFill>
              </a:rPr>
              <a:t>Profile Data</a:t>
            </a:r>
          </a:p>
          <a:p>
            <a:pPr marL="114300" lvl="1" indent="-114300" defTabSz="622300">
              <a:lnSpc>
                <a:spcPct val="90000"/>
              </a:lnSpc>
              <a:spcBef>
                <a:spcPct val="0"/>
              </a:spcBef>
              <a:spcAft>
                <a:spcPts val="600"/>
              </a:spcAft>
              <a:buChar char="•"/>
            </a:pPr>
            <a:r>
              <a:rPr lang="en-US" sz="2000" dirty="0">
                <a:solidFill>
                  <a:schemeClr val="tx1"/>
                </a:solidFill>
              </a:rPr>
              <a:t>Clean Data (missing / corrupted values)</a:t>
            </a:r>
          </a:p>
          <a:p>
            <a:pPr marL="114300" lvl="1" indent="-114300" defTabSz="622300">
              <a:lnSpc>
                <a:spcPct val="90000"/>
              </a:lnSpc>
              <a:spcBef>
                <a:spcPct val="0"/>
              </a:spcBef>
              <a:spcAft>
                <a:spcPts val="600"/>
              </a:spcAft>
              <a:buChar char="•"/>
            </a:pPr>
            <a:r>
              <a:rPr lang="en-US" sz="2000" dirty="0">
                <a:solidFill>
                  <a:srgbClr val="7030A0"/>
                </a:solidFill>
              </a:rPr>
              <a:t>Outlier Analysis</a:t>
            </a:r>
          </a:p>
          <a:p>
            <a:pPr marL="114300" lvl="1" indent="-114300" defTabSz="622300">
              <a:lnSpc>
                <a:spcPct val="90000"/>
              </a:lnSpc>
              <a:spcBef>
                <a:spcPct val="0"/>
              </a:spcBef>
              <a:spcAft>
                <a:spcPts val="600"/>
              </a:spcAft>
              <a:buChar char="•"/>
            </a:pPr>
            <a:r>
              <a:rPr lang="en-US" sz="2000" dirty="0">
                <a:solidFill>
                  <a:schemeClr val="tx1"/>
                </a:solidFill>
              </a:rPr>
              <a:t>Transform Data</a:t>
            </a:r>
          </a:p>
          <a:p>
            <a:pPr marL="114300" lvl="1" indent="-114300" defTabSz="622300">
              <a:lnSpc>
                <a:spcPct val="90000"/>
              </a:lnSpc>
              <a:spcBef>
                <a:spcPct val="0"/>
              </a:spcBef>
              <a:spcAft>
                <a:spcPts val="600"/>
              </a:spcAft>
              <a:buChar char="•"/>
            </a:pPr>
            <a:r>
              <a:rPr lang="en-US" sz="2000" dirty="0">
                <a:solidFill>
                  <a:srgbClr val="7030A0"/>
                </a:solidFill>
              </a:rPr>
              <a:t>Generate New Features</a:t>
            </a:r>
          </a:p>
          <a:p>
            <a:pPr marL="114300" lvl="1" indent="-114300" defTabSz="622300">
              <a:lnSpc>
                <a:spcPct val="90000"/>
              </a:lnSpc>
              <a:spcBef>
                <a:spcPct val="0"/>
              </a:spcBef>
              <a:spcAft>
                <a:spcPts val="600"/>
              </a:spcAft>
              <a:buChar char="•"/>
            </a:pPr>
            <a:r>
              <a:rPr lang="en-US" sz="2000" dirty="0">
                <a:solidFill>
                  <a:schemeClr val="tx1"/>
                </a:solidFill>
              </a:rPr>
              <a:t>Visualize Data</a:t>
            </a:r>
          </a:p>
          <a:p>
            <a:pPr marL="114300" lvl="1" indent="-114300" defTabSz="622300">
              <a:lnSpc>
                <a:spcPct val="90000"/>
              </a:lnSpc>
              <a:spcBef>
                <a:spcPct val="0"/>
              </a:spcBef>
              <a:spcAft>
                <a:spcPts val="600"/>
              </a:spcAft>
              <a:buChar char="•"/>
            </a:pPr>
            <a:r>
              <a:rPr lang="en-US" sz="2000" dirty="0">
                <a:solidFill>
                  <a:srgbClr val="7030A0"/>
                </a:solidFill>
              </a:rPr>
              <a:t>Analyze Data (*EDA)</a:t>
            </a:r>
          </a:p>
          <a:p>
            <a:pPr marL="114300" lvl="1" indent="-114300" defTabSz="622300">
              <a:lnSpc>
                <a:spcPct val="90000"/>
              </a:lnSpc>
              <a:spcBef>
                <a:spcPct val="0"/>
              </a:spcBef>
              <a:spcAft>
                <a:spcPts val="600"/>
              </a:spcAft>
              <a:buChar char="•"/>
            </a:pPr>
            <a:r>
              <a:rPr lang="en-US" sz="2000" dirty="0">
                <a:solidFill>
                  <a:schemeClr val="tx1"/>
                </a:solidFill>
                <a:highlight>
                  <a:srgbClr val="FFFF00"/>
                </a:highlight>
              </a:rPr>
              <a:t>Create Analytic Data Set (ADS)</a:t>
            </a:r>
            <a:endParaRPr lang="en-US" sz="2000" kern="1200" dirty="0">
              <a:solidFill>
                <a:schemeClr val="tx1"/>
              </a:solidFill>
              <a:highlight>
                <a:srgbClr val="FFFF00"/>
              </a:highlight>
            </a:endParaRPr>
          </a:p>
        </p:txBody>
      </p:sp>
      <p:graphicFrame>
        <p:nvGraphicFramePr>
          <p:cNvPr id="7" name="Table 6">
            <a:extLst>
              <a:ext uri="{FF2B5EF4-FFF2-40B4-BE49-F238E27FC236}">
                <a16:creationId xmlns:a16="http://schemas.microsoft.com/office/drawing/2014/main" id="{D2978EF9-FFC8-A2DD-2211-D917AA42A613}"/>
              </a:ext>
            </a:extLst>
          </p:cNvPr>
          <p:cNvGraphicFramePr>
            <a:graphicFrameLocks noGrp="1"/>
          </p:cNvGraphicFramePr>
          <p:nvPr/>
        </p:nvGraphicFramePr>
        <p:xfrm>
          <a:off x="3594026"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8" name="Table 7">
            <a:extLst>
              <a:ext uri="{FF2B5EF4-FFF2-40B4-BE49-F238E27FC236}">
                <a16:creationId xmlns:a16="http://schemas.microsoft.com/office/drawing/2014/main" id="{BD8967A3-D9FB-D291-4B83-BB2183F46385}"/>
              </a:ext>
            </a:extLst>
          </p:cNvPr>
          <p:cNvGraphicFramePr>
            <a:graphicFrameLocks noGrp="1"/>
          </p:cNvGraphicFramePr>
          <p:nvPr/>
        </p:nvGraphicFramePr>
        <p:xfrm>
          <a:off x="3898826"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9" name="Table 8">
            <a:extLst>
              <a:ext uri="{FF2B5EF4-FFF2-40B4-BE49-F238E27FC236}">
                <a16:creationId xmlns:a16="http://schemas.microsoft.com/office/drawing/2014/main" id="{4068D179-52E1-B0C6-8399-4732290DFBBB}"/>
              </a:ext>
            </a:extLst>
          </p:cNvPr>
          <p:cNvGraphicFramePr>
            <a:graphicFrameLocks noGrp="1"/>
          </p:cNvGraphicFramePr>
          <p:nvPr/>
        </p:nvGraphicFramePr>
        <p:xfrm>
          <a:off x="4247887"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10" name="Table 9">
            <a:extLst>
              <a:ext uri="{FF2B5EF4-FFF2-40B4-BE49-F238E27FC236}">
                <a16:creationId xmlns:a16="http://schemas.microsoft.com/office/drawing/2014/main" id="{6074CBDF-6C49-946C-F4F5-235D8389A4C2}"/>
              </a:ext>
            </a:extLst>
          </p:cNvPr>
          <p:cNvGraphicFramePr>
            <a:graphicFrameLocks noGrp="1"/>
          </p:cNvGraphicFramePr>
          <p:nvPr/>
        </p:nvGraphicFramePr>
        <p:xfrm>
          <a:off x="4596949"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11" name="Table 10">
            <a:extLst>
              <a:ext uri="{FF2B5EF4-FFF2-40B4-BE49-F238E27FC236}">
                <a16:creationId xmlns:a16="http://schemas.microsoft.com/office/drawing/2014/main" id="{FE9C547C-DC67-68DC-A148-F11D89B5063F}"/>
              </a:ext>
            </a:extLst>
          </p:cNvPr>
          <p:cNvGraphicFramePr>
            <a:graphicFrameLocks noGrp="1"/>
          </p:cNvGraphicFramePr>
          <p:nvPr/>
        </p:nvGraphicFramePr>
        <p:xfrm>
          <a:off x="4522619"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12" name="TextBox 11">
            <a:extLst>
              <a:ext uri="{FF2B5EF4-FFF2-40B4-BE49-F238E27FC236}">
                <a16:creationId xmlns:a16="http://schemas.microsoft.com/office/drawing/2014/main" id="{EDE7474A-EE5C-0693-903B-DE26CFD7A072}"/>
              </a:ext>
            </a:extLst>
          </p:cNvPr>
          <p:cNvSpPr txBox="1"/>
          <p:nvPr/>
        </p:nvSpPr>
        <p:spPr>
          <a:xfrm>
            <a:off x="4250440"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13" name="TextBox 12">
            <a:extLst>
              <a:ext uri="{FF2B5EF4-FFF2-40B4-BE49-F238E27FC236}">
                <a16:creationId xmlns:a16="http://schemas.microsoft.com/office/drawing/2014/main" id="{B7AFD71C-390D-80BC-9203-D87DD0E5A25D}"/>
              </a:ext>
            </a:extLst>
          </p:cNvPr>
          <p:cNvSpPr txBox="1"/>
          <p:nvPr/>
        </p:nvSpPr>
        <p:spPr>
          <a:xfrm>
            <a:off x="3594026"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14" name="TextBox 13">
            <a:extLst>
              <a:ext uri="{FF2B5EF4-FFF2-40B4-BE49-F238E27FC236}">
                <a16:creationId xmlns:a16="http://schemas.microsoft.com/office/drawing/2014/main" id="{28095CCA-CB53-9482-F70B-32CD0C448894}"/>
              </a:ext>
            </a:extLst>
          </p:cNvPr>
          <p:cNvSpPr txBox="1"/>
          <p:nvPr/>
        </p:nvSpPr>
        <p:spPr>
          <a:xfrm>
            <a:off x="3898826" y="1793644"/>
            <a:ext cx="1573538" cy="276999"/>
          </a:xfrm>
          <a:prstGeom prst="rect">
            <a:avLst/>
          </a:prstGeom>
          <a:solidFill>
            <a:srgbClr val="FFFF00"/>
          </a:solidFill>
        </p:spPr>
        <p:txBody>
          <a:bodyPr wrap="square" rtlCol="0">
            <a:spAutoFit/>
          </a:bodyPr>
          <a:lstStyle/>
          <a:p>
            <a:r>
              <a:rPr lang="en-US" sz="1200" b="1"/>
              <a:t>Call Center Table</a:t>
            </a:r>
          </a:p>
        </p:txBody>
      </p:sp>
      <p:sp>
        <p:nvSpPr>
          <p:cNvPr id="15" name="TextBox 14">
            <a:extLst>
              <a:ext uri="{FF2B5EF4-FFF2-40B4-BE49-F238E27FC236}">
                <a16:creationId xmlns:a16="http://schemas.microsoft.com/office/drawing/2014/main" id="{B698364A-8DBA-6F09-BD80-EF483FDE4997}"/>
              </a:ext>
            </a:extLst>
          </p:cNvPr>
          <p:cNvSpPr txBox="1"/>
          <p:nvPr/>
        </p:nvSpPr>
        <p:spPr>
          <a:xfrm>
            <a:off x="4596947"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16" name="Connector: Elbow 15">
            <a:extLst>
              <a:ext uri="{FF2B5EF4-FFF2-40B4-BE49-F238E27FC236}">
                <a16:creationId xmlns:a16="http://schemas.microsoft.com/office/drawing/2014/main" id="{A0513BF0-0DFF-1CD2-828B-9591DF591AC3}"/>
              </a:ext>
            </a:extLst>
          </p:cNvPr>
          <p:cNvCxnSpPr>
            <a:cxnSpLocks/>
            <a:stCxn id="7" idx="1"/>
            <a:endCxn id="11" idx="1"/>
          </p:cNvCxnSpPr>
          <p:nvPr/>
        </p:nvCxnSpPr>
        <p:spPr>
          <a:xfrm rot="10800000" flipH="1" flipV="1">
            <a:off x="3594025"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Connector: Elbow 16">
            <a:extLst>
              <a:ext uri="{FF2B5EF4-FFF2-40B4-BE49-F238E27FC236}">
                <a16:creationId xmlns:a16="http://schemas.microsoft.com/office/drawing/2014/main" id="{7A7A0C34-8B1B-BEA6-C03E-FA9AC32A334F}"/>
              </a:ext>
            </a:extLst>
          </p:cNvPr>
          <p:cNvCxnSpPr>
            <a:cxnSpLocks/>
            <a:stCxn id="8" idx="1"/>
            <a:endCxn id="11" idx="1"/>
          </p:cNvCxnSpPr>
          <p:nvPr/>
        </p:nvCxnSpPr>
        <p:spPr>
          <a:xfrm rot="10800000" flipH="1" flipV="1">
            <a:off x="3898825"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FD5F49B-B62D-8C26-B2D0-E38A87A7A8DD}"/>
              </a:ext>
            </a:extLst>
          </p:cNvPr>
          <p:cNvCxnSpPr>
            <a:cxnSpLocks/>
            <a:stCxn id="9" idx="1"/>
            <a:endCxn id="11" idx="1"/>
          </p:cNvCxnSpPr>
          <p:nvPr/>
        </p:nvCxnSpPr>
        <p:spPr>
          <a:xfrm rot="10800000" flipH="1" flipV="1">
            <a:off x="4247887"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B0C3E070-0639-2CCE-49E4-8D9CAE0F320B}"/>
              </a:ext>
            </a:extLst>
          </p:cNvPr>
          <p:cNvCxnSpPr>
            <a:cxnSpLocks/>
            <a:stCxn id="10" idx="1"/>
            <a:endCxn id="11" idx="1"/>
          </p:cNvCxnSpPr>
          <p:nvPr/>
        </p:nvCxnSpPr>
        <p:spPr>
          <a:xfrm rot="10800000" flipV="1">
            <a:off x="4522619"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0" name="Table 19">
            <a:extLst>
              <a:ext uri="{FF2B5EF4-FFF2-40B4-BE49-F238E27FC236}">
                <a16:creationId xmlns:a16="http://schemas.microsoft.com/office/drawing/2014/main" id="{D559F0EC-4524-B8B1-C597-52CC48857E85}"/>
              </a:ext>
            </a:extLst>
          </p:cNvPr>
          <p:cNvGraphicFramePr>
            <a:graphicFrameLocks noGrp="1"/>
          </p:cNvGraphicFramePr>
          <p:nvPr/>
        </p:nvGraphicFramePr>
        <p:xfrm>
          <a:off x="7907182" y="995987"/>
          <a:ext cx="2687712" cy="2942411"/>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303356">
                  <a:extLst>
                    <a:ext uri="{9D8B030D-6E8A-4147-A177-3AD203B41FA5}">
                      <a16:colId xmlns:a16="http://schemas.microsoft.com/office/drawing/2014/main" val="2308309093"/>
                    </a:ext>
                  </a:extLst>
                </a:gridCol>
                <a:gridCol w="343948">
                  <a:extLst>
                    <a:ext uri="{9D8B030D-6E8A-4147-A177-3AD203B41FA5}">
                      <a16:colId xmlns:a16="http://schemas.microsoft.com/office/drawing/2014/main" val="1622143063"/>
                    </a:ext>
                  </a:extLst>
                </a:gridCol>
              </a:tblGrid>
              <a:tr h="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r"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Att</a:t>
                      </a:r>
                      <a:r>
                        <a:rPr lang="en-US" sz="1100" b="0" i="0" u="none" strike="noStrike">
                          <a:solidFill>
                            <a:srgbClr val="000000"/>
                          </a:solidFill>
                          <a:effectLst/>
                          <a:latin typeface="Calibri" panose="020F0502020204030204" pitchFamily="34" charset="0"/>
                        </a:rPr>
                        <a:t> 31</a:t>
                      </a:r>
                    </a:p>
                  </a:txBody>
                  <a:tcPr marL="5443" marR="5443" marT="5443" marB="0" anchor="b">
                    <a:solidFill>
                      <a:srgbClr val="00B05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REV</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2223</a:t>
                      </a:r>
                    </a:p>
                  </a:txBody>
                  <a:tcPr marL="5443" marR="5443" marT="5443" marB="0" anchor="b">
                    <a:solidFill>
                      <a:srgbClr val="F3753F"/>
                    </a:solidFill>
                  </a:tcPr>
                </a:tc>
                <a:extLst>
                  <a:ext uri="{0D108BD9-81ED-4DB2-BD59-A6C34878D82A}">
                    <a16:rowId xmlns:a16="http://schemas.microsoft.com/office/drawing/2014/main" val="36326849"/>
                  </a:ext>
                </a:extLst>
              </a:tr>
              <a:tr h="147610">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878189123"/>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64661824"/>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485219761"/>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46020071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333905949"/>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441657272"/>
                  </a:ext>
                </a:extLst>
              </a:tr>
              <a:tr h="147610">
                <a:tc>
                  <a:txBody>
                    <a:bodyPr/>
                    <a:lstStyle/>
                    <a:p>
                      <a:pPr algn="r" fontAlgn="b"/>
                      <a:r>
                        <a:rPr lang="en-US" sz="1100" b="0" i="0" u="none" strike="noStrike">
                          <a:solidFill>
                            <a:schemeClr val="bg1"/>
                          </a:solidFill>
                          <a:effectLst/>
                          <a:latin typeface="Calibri" panose="020F0502020204030204" pitchFamily="34" charset="0"/>
                        </a:rPr>
                        <a:t>2345</a:t>
                      </a:r>
                    </a:p>
                  </a:txBody>
                  <a:tcPr marL="5443" marR="5443" marT="5443" marB="0" anchor="b">
                    <a:solidFill>
                      <a:schemeClr val="tx1"/>
                    </a:solidFill>
                  </a:tcPr>
                </a:tc>
                <a:tc>
                  <a:txBody>
                    <a:bodyPr/>
                    <a:lstStyle/>
                    <a:p>
                      <a:pPr algn="l" fontAlgn="b"/>
                      <a:r>
                        <a:rPr lang="en-US" sz="1100" b="0" i="0" u="none" strike="noStrike" err="1">
                          <a:solidFill>
                            <a:srgbClr val="000000"/>
                          </a:solidFill>
                          <a:effectLst/>
                          <a:latin typeface="Calibri" panose="020F0502020204030204" pitchFamily="34" charset="0"/>
                        </a:rPr>
                        <a:t>Fjlkd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Jlkjf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b="0" i="0" u="none" strike="noStrike" err="1">
                          <a:solidFill>
                            <a:srgbClr val="000000"/>
                          </a:solidFill>
                          <a:effectLst/>
                          <a:latin typeface="Calibri" panose="020F0502020204030204" pitchFamily="34" charset="0"/>
                        </a:rPr>
                        <a:t>Fjfjf</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0123</a:t>
                      </a:r>
                    </a:p>
                  </a:txBody>
                  <a:tcPr marL="5443" marR="5443" marT="5443" marB="0" anchor="b">
                    <a:solidFill>
                      <a:srgbClr val="F3753F"/>
                    </a:solidFill>
                  </a:tcPr>
                </a:tc>
                <a:extLst>
                  <a:ext uri="{0D108BD9-81ED-4DB2-BD59-A6C34878D82A}">
                    <a16:rowId xmlns:a16="http://schemas.microsoft.com/office/drawing/2014/main" val="1675769657"/>
                  </a:ext>
                </a:extLst>
              </a:tr>
            </a:tbl>
          </a:graphicData>
        </a:graphic>
      </p:graphicFrame>
      <p:sp>
        <p:nvSpPr>
          <p:cNvPr id="21" name="Right Arrow 3">
            <a:extLst>
              <a:ext uri="{FF2B5EF4-FFF2-40B4-BE49-F238E27FC236}">
                <a16:creationId xmlns:a16="http://schemas.microsoft.com/office/drawing/2014/main" id="{C782FBB1-58BC-B210-6185-C0D85594C0CF}"/>
              </a:ext>
            </a:extLst>
          </p:cNvPr>
          <p:cNvSpPr/>
          <p:nvPr/>
        </p:nvSpPr>
        <p:spPr>
          <a:xfrm rot="16200000">
            <a:off x="8791567" y="4294442"/>
            <a:ext cx="828683" cy="300942"/>
          </a:xfrm>
          <a:prstGeom prst="rightArrow">
            <a:avLst/>
          </a:prstGeom>
          <a:solidFill>
            <a:schemeClr val="accent1"/>
          </a:solidFill>
          <a:ln w="9525">
            <a:solidFill>
              <a:schemeClr val="tx1"/>
            </a:solidFill>
            <a:miter lim="800000"/>
            <a:headEnd/>
            <a:tailEnd/>
          </a:ln>
          <a:effectLst/>
        </p:spPr>
        <p:txBody>
          <a:bodyPr wrap="square" tIns="121920" bIns="121920" rtlCol="0" anchor="t">
            <a:prstTxWarp prst="textNoShape">
              <a:avLst/>
            </a:prstTxWarp>
            <a:noAutofit/>
          </a:bodyPr>
          <a:lstStyle/>
          <a:p>
            <a:pPr algn="ctr"/>
            <a:endParaRPr lang="en-US" sz="2400" kern="0" err="1">
              <a:solidFill>
                <a:prstClr val="white"/>
              </a:solidFill>
            </a:endParaRPr>
          </a:p>
        </p:txBody>
      </p:sp>
      <p:sp>
        <p:nvSpPr>
          <p:cNvPr id="23" name="TextBox 22">
            <a:extLst>
              <a:ext uri="{FF2B5EF4-FFF2-40B4-BE49-F238E27FC236}">
                <a16:creationId xmlns:a16="http://schemas.microsoft.com/office/drawing/2014/main" id="{AACB311F-7A01-4DA1-8460-0E1459CA7E91}"/>
              </a:ext>
            </a:extLst>
          </p:cNvPr>
          <p:cNvSpPr txBox="1"/>
          <p:nvPr/>
        </p:nvSpPr>
        <p:spPr>
          <a:xfrm>
            <a:off x="8409839" y="580569"/>
            <a:ext cx="2185056" cy="369332"/>
          </a:xfrm>
          <a:prstGeom prst="rect">
            <a:avLst/>
          </a:prstGeom>
          <a:noFill/>
        </p:spPr>
        <p:txBody>
          <a:bodyPr wrap="square" rtlCol="0">
            <a:spAutoFit/>
          </a:bodyPr>
          <a:lstStyle/>
          <a:p>
            <a:r>
              <a:rPr lang="en-US"/>
              <a:t>Modeling Ready ADS</a:t>
            </a:r>
          </a:p>
        </p:txBody>
      </p:sp>
    </p:spTree>
    <p:extLst>
      <p:ext uri="{BB962C8B-B14F-4D97-AF65-F5344CB8AC3E}">
        <p14:creationId xmlns:p14="http://schemas.microsoft.com/office/powerpoint/2010/main" val="297592898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purl.org/dc/terms/"/>
    <ds:schemaRef ds:uri="http://purl.org/dc/dcmitype/"/>
    <ds:schemaRef ds:uri="http://www.w3.org/XML/1998/namespace"/>
    <ds:schemaRef ds:uri="71af3243-3dd4-4a8d-8c0d-dd76da1f02a5"/>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37647</TotalTime>
  <Words>2784</Words>
  <Application>Microsoft Office PowerPoint</Application>
  <PresentationFormat>Widescreen</PresentationFormat>
  <Paragraphs>1113</Paragraphs>
  <Slides>21</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.SF NS</vt:lpstr>
      <vt:lpstr>Arial</vt:lpstr>
      <vt:lpstr>Calibri</vt:lpstr>
      <vt:lpstr>Franklin Gothic Book</vt:lpstr>
      <vt:lpstr>Franklin Gothic Demi</vt:lpstr>
      <vt:lpstr>Roboto</vt:lpstr>
      <vt:lpstr>Wingdings 2</vt:lpstr>
      <vt:lpstr>DividendVTI</vt:lpstr>
      <vt:lpstr>From Mess to Model: Mastering Data Preparation</vt:lpstr>
      <vt:lpstr>PowerPoint Presentation</vt:lpstr>
      <vt:lpstr>PowerPoint Presentation</vt:lpstr>
      <vt:lpstr>Why is Data Preparation so Important? </vt:lpstr>
      <vt:lpstr>Learning Objectives</vt:lpstr>
      <vt:lpstr>Data Preparation Concepts for Today</vt:lpstr>
      <vt:lpstr>Review: The 6S5P Data Science Lifecycle</vt:lpstr>
      <vt:lpstr>2. Identify and Acquire the Data</vt:lpstr>
      <vt:lpstr>3. Understand and Prepare the Data</vt:lpstr>
      <vt:lpstr>Pandas Data Profiling</vt:lpstr>
      <vt:lpstr>Automated Data Profiling</vt:lpstr>
      <vt:lpstr>The zyBook Data Preparation Process</vt:lpstr>
      <vt:lpstr>The Updated Data Preparation Process</vt:lpstr>
      <vt:lpstr>Data Cleaning</vt:lpstr>
      <vt:lpstr>Data Transformation &amp; Feature Engineering</vt:lpstr>
      <vt:lpstr>Feature Scaling: Normalization vs. Standardization</vt:lpstr>
      <vt:lpstr>Normalization (AKA MIN-Max scaling)</vt:lpstr>
      <vt:lpstr>Standardization (AKA z-score normalization)</vt:lpstr>
      <vt:lpstr>Groupby</vt:lpstr>
      <vt:lpstr>Pivot Table</vt:lpstr>
      <vt:lpstr>Crosstab / contingency / Frequency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13</cp:revision>
  <cp:lastPrinted>2023-09-06T17:16:28Z</cp:lastPrinted>
  <dcterms:created xsi:type="dcterms:W3CDTF">2023-08-21T23:41:59Z</dcterms:created>
  <dcterms:modified xsi:type="dcterms:W3CDTF">2025-09-23T17:43:52Z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